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7" r:id="rId3"/>
    <p:sldId id="306" r:id="rId4"/>
    <p:sldId id="258" r:id="rId5"/>
    <p:sldId id="307" r:id="rId6"/>
    <p:sldId id="259" r:id="rId7"/>
    <p:sldId id="260" r:id="rId8"/>
    <p:sldId id="261" r:id="rId9"/>
    <p:sldId id="262" r:id="rId10"/>
    <p:sldId id="263" r:id="rId11"/>
    <p:sldId id="264" r:id="rId12"/>
    <p:sldId id="265" r:id="rId13"/>
    <p:sldId id="266" r:id="rId14"/>
    <p:sldId id="267" r:id="rId15"/>
    <p:sldId id="308" r:id="rId16"/>
    <p:sldId id="268" r:id="rId17"/>
    <p:sldId id="269" r:id="rId18"/>
    <p:sldId id="270" r:id="rId19"/>
    <p:sldId id="309" r:id="rId20"/>
    <p:sldId id="271" r:id="rId21"/>
    <p:sldId id="272" r:id="rId22"/>
    <p:sldId id="273" r:id="rId23"/>
    <p:sldId id="274" r:id="rId24"/>
    <p:sldId id="275" r:id="rId25"/>
    <p:sldId id="276" r:id="rId26"/>
    <p:sldId id="278" r:id="rId27"/>
    <p:sldId id="279" r:id="rId28"/>
    <p:sldId id="280" r:id="rId29"/>
    <p:sldId id="281" r:id="rId30"/>
    <p:sldId id="282" r:id="rId31"/>
    <p:sldId id="284" r:id="rId32"/>
    <p:sldId id="286" r:id="rId33"/>
    <p:sldId id="288" r:id="rId34"/>
    <p:sldId id="289" r:id="rId35"/>
    <p:sldId id="290" r:id="rId36"/>
    <p:sldId id="293" r:id="rId37"/>
    <p:sldId id="296" r:id="rId38"/>
    <p:sldId id="298" r:id="rId39"/>
    <p:sldId id="300" r:id="rId40"/>
    <p:sldId id="299" r:id="rId41"/>
    <p:sldId id="301" r:id="rId42"/>
    <p:sldId id="302" r:id="rId43"/>
    <p:sldId id="304" r:id="rId44"/>
    <p:sldId id="305" r:id="rId4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8" autoAdjust="0"/>
  </p:normalViewPr>
  <p:slideViewPr>
    <p:cSldViewPr>
      <p:cViewPr varScale="1">
        <p:scale>
          <a:sx n="108" d="100"/>
          <a:sy n="108" d="100"/>
        </p:scale>
        <p:origin x="1704"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720B6AE-1005-447B-AF7A-2018AA7D2A23}" type="datetimeFigureOut">
              <a:rPr lang="en-US" smtClean="0"/>
              <a:pPr/>
              <a:t>7/2/2018</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F67E8EBB-BEEE-40BC-9F5B-90A79784E32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CE6B533-8A22-4E9E-B158-522FE8EE7133}" type="datetime1">
              <a:rPr lang="en-US" smtClean="0"/>
              <a:pPr/>
              <a:t>7/2/2018</a:t>
            </a:fld>
            <a:endParaRPr lang="en-US" dirty="0"/>
          </a:p>
        </p:txBody>
      </p:sp>
      <p:sp>
        <p:nvSpPr>
          <p:cNvPr id="5" name="Footer Placeholder 4"/>
          <p:cNvSpPr>
            <a:spLocks noGrp="1"/>
          </p:cNvSpPr>
          <p:nvPr>
            <p:ph type="ftr" sz="quarter" idx="11"/>
          </p:nvPr>
        </p:nvSpPr>
        <p:spPr/>
        <p:txBody>
          <a:bodyPr/>
          <a:lstStyle/>
          <a:p>
            <a:r>
              <a:rPr lang="en-GB" dirty="0"/>
              <a:t>Human Rights Seminar- Cairns 2018</a:t>
            </a:r>
            <a:endParaRPr lang="en-US" dirty="0"/>
          </a:p>
        </p:txBody>
      </p:sp>
      <p:sp>
        <p:nvSpPr>
          <p:cNvPr id="6" name="Slide Number Placeholder 5"/>
          <p:cNvSpPr>
            <a:spLocks noGrp="1"/>
          </p:cNvSpPr>
          <p:nvPr>
            <p:ph type="sldNum" sz="quarter" idx="12"/>
          </p:nvPr>
        </p:nvSpPr>
        <p:spPr/>
        <p:txBody>
          <a:bodyPr/>
          <a:lstStyle/>
          <a:p>
            <a:fld id="{32EDF749-2706-4D12-BD76-9D123B6DBB8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3B25B6-F446-47AE-9EB8-34E0B5B03718}" type="datetime1">
              <a:rPr lang="en-US" smtClean="0"/>
              <a:pPr/>
              <a:t>7/2/2018</a:t>
            </a:fld>
            <a:endParaRPr lang="en-US" dirty="0"/>
          </a:p>
        </p:txBody>
      </p:sp>
      <p:sp>
        <p:nvSpPr>
          <p:cNvPr id="5" name="Footer Placeholder 4"/>
          <p:cNvSpPr>
            <a:spLocks noGrp="1"/>
          </p:cNvSpPr>
          <p:nvPr>
            <p:ph type="ftr" sz="quarter" idx="11"/>
          </p:nvPr>
        </p:nvSpPr>
        <p:spPr/>
        <p:txBody>
          <a:bodyPr/>
          <a:lstStyle/>
          <a:p>
            <a:r>
              <a:rPr lang="en-GB" dirty="0"/>
              <a:t>Human Rights Seminar- Cairns 2018</a:t>
            </a:r>
            <a:endParaRPr lang="en-US" dirty="0"/>
          </a:p>
        </p:txBody>
      </p:sp>
      <p:sp>
        <p:nvSpPr>
          <p:cNvPr id="6" name="Slide Number Placeholder 5"/>
          <p:cNvSpPr>
            <a:spLocks noGrp="1"/>
          </p:cNvSpPr>
          <p:nvPr>
            <p:ph type="sldNum" sz="quarter" idx="12"/>
          </p:nvPr>
        </p:nvSpPr>
        <p:spPr/>
        <p:txBody>
          <a:bodyPr/>
          <a:lstStyle/>
          <a:p>
            <a:fld id="{32EDF749-2706-4D12-BD76-9D123B6DBB8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AF1D38-74A1-4CFD-9F5E-57D0EAEE4F29}" type="datetime1">
              <a:rPr lang="en-US" smtClean="0"/>
              <a:pPr/>
              <a:t>7/2/2018</a:t>
            </a:fld>
            <a:endParaRPr lang="en-US" dirty="0"/>
          </a:p>
        </p:txBody>
      </p:sp>
      <p:sp>
        <p:nvSpPr>
          <p:cNvPr id="5" name="Footer Placeholder 4"/>
          <p:cNvSpPr>
            <a:spLocks noGrp="1"/>
          </p:cNvSpPr>
          <p:nvPr>
            <p:ph type="ftr" sz="quarter" idx="11"/>
          </p:nvPr>
        </p:nvSpPr>
        <p:spPr/>
        <p:txBody>
          <a:bodyPr/>
          <a:lstStyle/>
          <a:p>
            <a:r>
              <a:rPr lang="en-GB" dirty="0"/>
              <a:t>Human Rights Seminar- Cairns 2018</a:t>
            </a:r>
            <a:endParaRPr lang="en-US" dirty="0"/>
          </a:p>
        </p:txBody>
      </p:sp>
      <p:sp>
        <p:nvSpPr>
          <p:cNvPr id="6" name="Slide Number Placeholder 5"/>
          <p:cNvSpPr>
            <a:spLocks noGrp="1"/>
          </p:cNvSpPr>
          <p:nvPr>
            <p:ph type="sldNum" sz="quarter" idx="12"/>
          </p:nvPr>
        </p:nvSpPr>
        <p:spPr/>
        <p:txBody>
          <a:bodyPr/>
          <a:lstStyle/>
          <a:p>
            <a:fld id="{32EDF749-2706-4D12-BD76-9D123B6DBB8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3FC461-733E-4D48-9409-83DF40B167E5}" type="datetime1">
              <a:rPr lang="en-US" smtClean="0"/>
              <a:pPr/>
              <a:t>7/2/2018</a:t>
            </a:fld>
            <a:endParaRPr lang="en-US" dirty="0"/>
          </a:p>
        </p:txBody>
      </p:sp>
      <p:sp>
        <p:nvSpPr>
          <p:cNvPr id="5" name="Footer Placeholder 4"/>
          <p:cNvSpPr>
            <a:spLocks noGrp="1"/>
          </p:cNvSpPr>
          <p:nvPr>
            <p:ph type="ftr" sz="quarter" idx="11"/>
          </p:nvPr>
        </p:nvSpPr>
        <p:spPr/>
        <p:txBody>
          <a:bodyPr/>
          <a:lstStyle/>
          <a:p>
            <a:r>
              <a:rPr lang="en-GB" dirty="0"/>
              <a:t>Human Rights Seminar- Cairns 2018</a:t>
            </a:r>
            <a:endParaRPr lang="en-US" dirty="0"/>
          </a:p>
        </p:txBody>
      </p:sp>
      <p:sp>
        <p:nvSpPr>
          <p:cNvPr id="6" name="Slide Number Placeholder 5"/>
          <p:cNvSpPr>
            <a:spLocks noGrp="1"/>
          </p:cNvSpPr>
          <p:nvPr>
            <p:ph type="sldNum" sz="quarter" idx="12"/>
          </p:nvPr>
        </p:nvSpPr>
        <p:spPr/>
        <p:txBody>
          <a:bodyPr/>
          <a:lstStyle/>
          <a:p>
            <a:fld id="{32EDF749-2706-4D12-BD76-9D123B6DBB8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3D588C-7D3D-4CA6-8264-FE9EE7FA33A3}" type="datetime1">
              <a:rPr lang="en-US" smtClean="0"/>
              <a:pPr/>
              <a:t>7/2/2018</a:t>
            </a:fld>
            <a:endParaRPr lang="en-US" dirty="0"/>
          </a:p>
        </p:txBody>
      </p:sp>
      <p:sp>
        <p:nvSpPr>
          <p:cNvPr id="5" name="Footer Placeholder 4"/>
          <p:cNvSpPr>
            <a:spLocks noGrp="1"/>
          </p:cNvSpPr>
          <p:nvPr>
            <p:ph type="ftr" sz="quarter" idx="11"/>
          </p:nvPr>
        </p:nvSpPr>
        <p:spPr/>
        <p:txBody>
          <a:bodyPr/>
          <a:lstStyle/>
          <a:p>
            <a:r>
              <a:rPr lang="en-GB" dirty="0"/>
              <a:t>Human Rights Seminar- Cairns 2018</a:t>
            </a:r>
            <a:endParaRPr lang="en-US" dirty="0"/>
          </a:p>
        </p:txBody>
      </p:sp>
      <p:sp>
        <p:nvSpPr>
          <p:cNvPr id="6" name="Slide Number Placeholder 5"/>
          <p:cNvSpPr>
            <a:spLocks noGrp="1"/>
          </p:cNvSpPr>
          <p:nvPr>
            <p:ph type="sldNum" sz="quarter" idx="12"/>
          </p:nvPr>
        </p:nvSpPr>
        <p:spPr/>
        <p:txBody>
          <a:bodyPr/>
          <a:lstStyle/>
          <a:p>
            <a:fld id="{32EDF749-2706-4D12-BD76-9D123B6DBB8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1A0D8D-301E-4F99-9E5C-D225A4133E24}" type="datetime1">
              <a:rPr lang="en-US" smtClean="0"/>
              <a:pPr/>
              <a:t>7/2/2018</a:t>
            </a:fld>
            <a:endParaRPr lang="en-US" dirty="0"/>
          </a:p>
        </p:txBody>
      </p:sp>
      <p:sp>
        <p:nvSpPr>
          <p:cNvPr id="6" name="Footer Placeholder 5"/>
          <p:cNvSpPr>
            <a:spLocks noGrp="1"/>
          </p:cNvSpPr>
          <p:nvPr>
            <p:ph type="ftr" sz="quarter" idx="11"/>
          </p:nvPr>
        </p:nvSpPr>
        <p:spPr/>
        <p:txBody>
          <a:bodyPr/>
          <a:lstStyle/>
          <a:p>
            <a:r>
              <a:rPr lang="en-GB" dirty="0"/>
              <a:t>Human Rights Seminar- Cairns 2018</a:t>
            </a:r>
            <a:endParaRPr lang="en-US" dirty="0"/>
          </a:p>
        </p:txBody>
      </p:sp>
      <p:sp>
        <p:nvSpPr>
          <p:cNvPr id="7" name="Slide Number Placeholder 6"/>
          <p:cNvSpPr>
            <a:spLocks noGrp="1"/>
          </p:cNvSpPr>
          <p:nvPr>
            <p:ph type="sldNum" sz="quarter" idx="12"/>
          </p:nvPr>
        </p:nvSpPr>
        <p:spPr/>
        <p:txBody>
          <a:bodyPr/>
          <a:lstStyle/>
          <a:p>
            <a:fld id="{32EDF749-2706-4D12-BD76-9D123B6DBB8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A7B350-DE51-4C9F-BE55-DE4F5E23405A}" type="datetime1">
              <a:rPr lang="en-US" smtClean="0"/>
              <a:pPr/>
              <a:t>7/2/2018</a:t>
            </a:fld>
            <a:endParaRPr lang="en-US" dirty="0"/>
          </a:p>
        </p:txBody>
      </p:sp>
      <p:sp>
        <p:nvSpPr>
          <p:cNvPr id="8" name="Footer Placeholder 7"/>
          <p:cNvSpPr>
            <a:spLocks noGrp="1"/>
          </p:cNvSpPr>
          <p:nvPr>
            <p:ph type="ftr" sz="quarter" idx="11"/>
          </p:nvPr>
        </p:nvSpPr>
        <p:spPr/>
        <p:txBody>
          <a:bodyPr/>
          <a:lstStyle/>
          <a:p>
            <a:r>
              <a:rPr lang="en-GB" dirty="0"/>
              <a:t>Human Rights Seminar- Cairns 2018</a:t>
            </a:r>
            <a:endParaRPr lang="en-US" dirty="0"/>
          </a:p>
        </p:txBody>
      </p:sp>
      <p:sp>
        <p:nvSpPr>
          <p:cNvPr id="9" name="Slide Number Placeholder 8"/>
          <p:cNvSpPr>
            <a:spLocks noGrp="1"/>
          </p:cNvSpPr>
          <p:nvPr>
            <p:ph type="sldNum" sz="quarter" idx="12"/>
          </p:nvPr>
        </p:nvSpPr>
        <p:spPr/>
        <p:txBody>
          <a:bodyPr/>
          <a:lstStyle/>
          <a:p>
            <a:fld id="{32EDF749-2706-4D12-BD76-9D123B6DBB8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7DD84B-B307-46E3-AE08-6FD0413B20BB}" type="datetime1">
              <a:rPr lang="en-US" smtClean="0"/>
              <a:pPr/>
              <a:t>7/2/2018</a:t>
            </a:fld>
            <a:endParaRPr lang="en-US" dirty="0"/>
          </a:p>
        </p:txBody>
      </p:sp>
      <p:sp>
        <p:nvSpPr>
          <p:cNvPr id="4" name="Footer Placeholder 3"/>
          <p:cNvSpPr>
            <a:spLocks noGrp="1"/>
          </p:cNvSpPr>
          <p:nvPr>
            <p:ph type="ftr" sz="quarter" idx="11"/>
          </p:nvPr>
        </p:nvSpPr>
        <p:spPr/>
        <p:txBody>
          <a:bodyPr/>
          <a:lstStyle/>
          <a:p>
            <a:r>
              <a:rPr lang="en-GB" dirty="0"/>
              <a:t>Human Rights Seminar- Cairns 2018</a:t>
            </a:r>
            <a:endParaRPr lang="en-US" dirty="0"/>
          </a:p>
        </p:txBody>
      </p:sp>
      <p:sp>
        <p:nvSpPr>
          <p:cNvPr id="5" name="Slide Number Placeholder 4"/>
          <p:cNvSpPr>
            <a:spLocks noGrp="1"/>
          </p:cNvSpPr>
          <p:nvPr>
            <p:ph type="sldNum" sz="quarter" idx="12"/>
          </p:nvPr>
        </p:nvSpPr>
        <p:spPr/>
        <p:txBody>
          <a:bodyPr/>
          <a:lstStyle/>
          <a:p>
            <a:fld id="{32EDF749-2706-4D12-BD76-9D123B6DBB8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172EF-BF00-4E6E-8209-5B76C8DEA0DB}" type="datetime1">
              <a:rPr lang="en-US" smtClean="0"/>
              <a:pPr/>
              <a:t>7/2/2018</a:t>
            </a:fld>
            <a:endParaRPr lang="en-US" dirty="0"/>
          </a:p>
        </p:txBody>
      </p:sp>
      <p:sp>
        <p:nvSpPr>
          <p:cNvPr id="3" name="Footer Placeholder 2"/>
          <p:cNvSpPr>
            <a:spLocks noGrp="1"/>
          </p:cNvSpPr>
          <p:nvPr>
            <p:ph type="ftr" sz="quarter" idx="11"/>
          </p:nvPr>
        </p:nvSpPr>
        <p:spPr/>
        <p:txBody>
          <a:bodyPr/>
          <a:lstStyle/>
          <a:p>
            <a:r>
              <a:rPr lang="en-GB" dirty="0"/>
              <a:t>Human Rights Seminar- Cairns 2018</a:t>
            </a:r>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57E78A-5620-42B7-80BA-64F77ED97FE4}" type="datetime1">
              <a:rPr lang="en-US" smtClean="0"/>
              <a:pPr/>
              <a:t>7/2/2018</a:t>
            </a:fld>
            <a:endParaRPr lang="en-US" dirty="0"/>
          </a:p>
        </p:txBody>
      </p:sp>
      <p:sp>
        <p:nvSpPr>
          <p:cNvPr id="6" name="Footer Placeholder 5"/>
          <p:cNvSpPr>
            <a:spLocks noGrp="1"/>
          </p:cNvSpPr>
          <p:nvPr>
            <p:ph type="ftr" sz="quarter" idx="11"/>
          </p:nvPr>
        </p:nvSpPr>
        <p:spPr/>
        <p:txBody>
          <a:bodyPr/>
          <a:lstStyle/>
          <a:p>
            <a:r>
              <a:rPr lang="en-GB" dirty="0"/>
              <a:t>Human Rights Seminar- Cairns 2018</a:t>
            </a:r>
            <a:endParaRPr lang="en-US" dirty="0"/>
          </a:p>
        </p:txBody>
      </p:sp>
      <p:sp>
        <p:nvSpPr>
          <p:cNvPr id="7" name="Slide Number Placeholder 6"/>
          <p:cNvSpPr>
            <a:spLocks noGrp="1"/>
          </p:cNvSpPr>
          <p:nvPr>
            <p:ph type="sldNum" sz="quarter" idx="12"/>
          </p:nvPr>
        </p:nvSpPr>
        <p:spPr/>
        <p:txBody>
          <a:bodyPr/>
          <a:lstStyle/>
          <a:p>
            <a:fld id="{32EDF749-2706-4D12-BD76-9D123B6DBB8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5EF4F2-8719-4462-8531-0C0B3C220614}" type="datetime1">
              <a:rPr lang="en-US" smtClean="0"/>
              <a:pPr/>
              <a:t>7/2/2018</a:t>
            </a:fld>
            <a:endParaRPr lang="en-US" dirty="0"/>
          </a:p>
        </p:txBody>
      </p:sp>
      <p:sp>
        <p:nvSpPr>
          <p:cNvPr id="6" name="Footer Placeholder 5"/>
          <p:cNvSpPr>
            <a:spLocks noGrp="1"/>
          </p:cNvSpPr>
          <p:nvPr>
            <p:ph type="ftr" sz="quarter" idx="11"/>
          </p:nvPr>
        </p:nvSpPr>
        <p:spPr/>
        <p:txBody>
          <a:bodyPr/>
          <a:lstStyle/>
          <a:p>
            <a:r>
              <a:rPr lang="en-GB" dirty="0"/>
              <a:t>Human Rights Seminar- Cairns 2018</a:t>
            </a:r>
            <a:endParaRPr lang="en-US" dirty="0"/>
          </a:p>
        </p:txBody>
      </p:sp>
      <p:sp>
        <p:nvSpPr>
          <p:cNvPr id="7" name="Slide Number Placeholder 6"/>
          <p:cNvSpPr>
            <a:spLocks noGrp="1"/>
          </p:cNvSpPr>
          <p:nvPr>
            <p:ph type="sldNum" sz="quarter" idx="12"/>
          </p:nvPr>
        </p:nvSpPr>
        <p:spPr/>
        <p:txBody>
          <a:bodyPr/>
          <a:lstStyle/>
          <a:p>
            <a:fld id="{32EDF749-2706-4D12-BD76-9D123B6DBB8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A8F1C0-C0B3-4240-9E3F-526AEB96E083}" type="datetime1">
              <a:rPr lang="en-US" smtClean="0"/>
              <a:pPr/>
              <a:t>7/2/2018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a:t>Human Rights Seminar- Cairns 2018</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EDF749-2706-4D12-BD76-9D123B6DBB8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jade.io/article/100142"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928670"/>
            <a:ext cx="7815290" cy="2028839"/>
          </a:xfrm>
        </p:spPr>
        <p:txBody>
          <a:bodyPr>
            <a:normAutofit fontScale="90000"/>
          </a:bodyPr>
          <a:lstStyle/>
          <a:p>
            <a:br>
              <a:rPr lang="en-US" b="1" u="sng" dirty="0"/>
            </a:br>
            <a:r>
              <a:rPr lang="en-US" b="1" u="sng" dirty="0"/>
              <a:t>Human Rights </a:t>
            </a:r>
            <a:br>
              <a:rPr lang="en-US" b="1" u="sng" dirty="0"/>
            </a:br>
            <a:r>
              <a:rPr lang="en-US" b="1" u="sng" dirty="0"/>
              <a:t>and the </a:t>
            </a:r>
            <a:br>
              <a:rPr lang="en-US" dirty="0"/>
            </a:br>
            <a:r>
              <a:rPr lang="en-US" b="1" u="sng" dirty="0"/>
              <a:t>International Student</a:t>
            </a:r>
            <a:br>
              <a:rPr lang="en-US" dirty="0"/>
            </a:br>
            <a:endParaRPr lang="en-US" dirty="0"/>
          </a:p>
        </p:txBody>
      </p:sp>
      <p:sp>
        <p:nvSpPr>
          <p:cNvPr id="3" name="Subtitle 2"/>
          <p:cNvSpPr>
            <a:spLocks noGrp="1"/>
          </p:cNvSpPr>
          <p:nvPr>
            <p:ph type="subTitle" idx="1"/>
          </p:nvPr>
        </p:nvSpPr>
        <p:spPr/>
        <p:txBody>
          <a:bodyPr>
            <a:normAutofit/>
          </a:bodyPr>
          <a:lstStyle/>
          <a:p>
            <a:r>
              <a:rPr lang="en-US" b="1" dirty="0"/>
              <a:t>CISA Conference - Cairns 2018</a:t>
            </a:r>
            <a:endParaRPr lang="en-AU" b="1" dirty="0"/>
          </a:p>
          <a:p>
            <a:r>
              <a:rPr lang="en-AU" sz="2400" b="1" dirty="0"/>
              <a:t>Presented by David Harvey</a:t>
            </a:r>
          </a:p>
          <a:p>
            <a:endParaRPr lang="en-US" dirty="0"/>
          </a:p>
        </p:txBody>
      </p:sp>
      <p:pic>
        <p:nvPicPr>
          <p:cNvPr id="4" name="Picture 3" descr="logo-dhl.png"/>
          <p:cNvPicPr>
            <a:picLocks noChangeAspect="1"/>
          </p:cNvPicPr>
          <p:nvPr/>
        </p:nvPicPr>
        <p:blipFill>
          <a:blip r:embed="rId2"/>
          <a:stretch>
            <a:fillRect/>
          </a:stretch>
        </p:blipFill>
        <p:spPr>
          <a:xfrm>
            <a:off x="2857488" y="5072074"/>
            <a:ext cx="3248025" cy="714375"/>
          </a:xfrm>
          <a:prstGeom prst="rect">
            <a:avLst/>
          </a:prstGeom>
        </p:spPr>
      </p:pic>
      <p:sp>
        <p:nvSpPr>
          <p:cNvPr id="5" name="Slide Number Placeholder 4"/>
          <p:cNvSpPr>
            <a:spLocks noGrp="1"/>
          </p:cNvSpPr>
          <p:nvPr>
            <p:ph type="sldNum" sz="quarter" idx="12"/>
          </p:nvPr>
        </p:nvSpPr>
        <p:spPr/>
        <p:txBody>
          <a:bodyPr/>
          <a:lstStyle/>
          <a:p>
            <a:fld id="{32EDF749-2706-4D12-BD76-9D123B6DBB84}" type="slidenum">
              <a:rPr lang="en-US" smtClean="0"/>
              <a:pPr/>
              <a:t>1</a:t>
            </a:fld>
            <a:endParaRPr lang="en-US" dirty="0"/>
          </a:p>
        </p:txBody>
      </p:sp>
      <p:sp>
        <p:nvSpPr>
          <p:cNvPr id="6" name="Footer Placeholder 5"/>
          <p:cNvSpPr>
            <a:spLocks noGrp="1"/>
          </p:cNvSpPr>
          <p:nvPr>
            <p:ph type="ftr" sz="quarter" idx="11"/>
          </p:nvPr>
        </p:nvSpPr>
        <p:spPr/>
        <p:txBody>
          <a:bodyPr/>
          <a:lstStyle/>
          <a:p>
            <a:r>
              <a:rPr lang="en-GB" dirty="0"/>
              <a:t>Human Rights Seminar- Cairns 2018</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11741"/>
          </a:xfrm>
        </p:spPr>
        <p:txBody>
          <a:bodyPr>
            <a:normAutofit/>
          </a:bodyPr>
          <a:lstStyle/>
          <a:p>
            <a:pPr>
              <a:buNone/>
            </a:pPr>
            <a:r>
              <a:rPr lang="en-US" b="1" dirty="0"/>
              <a:t>How Can this be Remedied?</a:t>
            </a:r>
          </a:p>
          <a:p>
            <a:pPr>
              <a:buNone/>
            </a:pPr>
            <a:r>
              <a:rPr lang="en-US" b="1" dirty="0"/>
              <a:t>Solution = Unity</a:t>
            </a:r>
            <a:endParaRPr lang="en-US" dirty="0"/>
          </a:p>
          <a:p>
            <a:r>
              <a:rPr lang="en-US" dirty="0"/>
              <a:t>Students from overseas are strong in their numbers. </a:t>
            </a:r>
          </a:p>
          <a:p>
            <a:r>
              <a:rPr lang="en-US" dirty="0"/>
              <a:t>They represent one of the most powerful lobby groups collectively, in this society. </a:t>
            </a:r>
          </a:p>
          <a:p>
            <a:r>
              <a:rPr lang="en-US" dirty="0"/>
              <a:t>United, they are strong. </a:t>
            </a:r>
          </a:p>
          <a:p>
            <a:r>
              <a:rPr lang="en-US" dirty="0"/>
              <a:t>We need to encourage unity.</a:t>
            </a:r>
          </a:p>
          <a:p>
            <a:pPr>
              <a:buNone/>
            </a:pPr>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10</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 Human Rights Law </a:t>
            </a:r>
            <a:br>
              <a:rPr lang="en-US" b="1" dirty="0"/>
            </a:br>
            <a:endParaRPr lang="en-US" dirty="0"/>
          </a:p>
        </p:txBody>
      </p:sp>
      <p:sp>
        <p:nvSpPr>
          <p:cNvPr id="3" name="Content Placeholder 2"/>
          <p:cNvSpPr>
            <a:spLocks noGrp="1"/>
          </p:cNvSpPr>
          <p:nvPr>
            <p:ph idx="1"/>
          </p:nvPr>
        </p:nvSpPr>
        <p:spPr/>
        <p:txBody>
          <a:bodyPr>
            <a:normAutofit/>
          </a:bodyPr>
          <a:lstStyle/>
          <a:p>
            <a:pPr>
              <a:buNone/>
            </a:pPr>
            <a:r>
              <a:rPr lang="en-US" dirty="0"/>
              <a:t>So lets take a quick survey of the current laws regarding </a:t>
            </a:r>
          </a:p>
          <a:p>
            <a:pPr>
              <a:buNone/>
            </a:pPr>
            <a:r>
              <a:rPr lang="en-US" dirty="0"/>
              <a:t>individual human rights.</a:t>
            </a:r>
          </a:p>
          <a:p>
            <a:pPr>
              <a:buNone/>
            </a:pPr>
            <a:endParaRPr lang="en-US" dirty="0"/>
          </a:p>
          <a:p>
            <a:pPr>
              <a:buNone/>
            </a:pPr>
            <a:r>
              <a:rPr lang="en-US" dirty="0"/>
              <a:t>And ask ourselves: How effective / accessible are these?</a:t>
            </a:r>
          </a:p>
          <a:p>
            <a:pPr>
              <a:buNone/>
            </a:pPr>
            <a:endParaRPr lang="en-US" dirty="0"/>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11</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Autofit/>
          </a:bodyPr>
          <a:lstStyle/>
          <a:p>
            <a:pPr marL="0" indent="0">
              <a:buNone/>
            </a:pPr>
            <a:r>
              <a:rPr lang="en-US" sz="2400" dirty="0"/>
              <a:t>Under </a:t>
            </a:r>
            <a:r>
              <a:rPr lang="en-US" sz="2400" i="1" dirty="0"/>
              <a:t>Commonwealth Law</a:t>
            </a:r>
            <a:r>
              <a:rPr lang="en-US" sz="2400" dirty="0"/>
              <a:t>, Human Rights include the following legislation:</a:t>
            </a:r>
          </a:p>
          <a:p>
            <a:pPr lvl="2"/>
            <a:r>
              <a:rPr lang="en-US" dirty="0"/>
              <a:t>The Racial Discrimination Act 1975;</a:t>
            </a:r>
          </a:p>
          <a:p>
            <a:pPr lvl="2"/>
            <a:r>
              <a:rPr lang="en-US" dirty="0"/>
              <a:t>The Sex Discrimination Act 1984;</a:t>
            </a:r>
          </a:p>
          <a:p>
            <a:pPr lvl="2"/>
            <a:r>
              <a:rPr lang="en-US" dirty="0"/>
              <a:t>The Disability Discrimination Act 1984;</a:t>
            </a:r>
          </a:p>
          <a:p>
            <a:pPr>
              <a:buNone/>
            </a:pPr>
            <a:endParaRPr lang="en-US" sz="2400" i="1" dirty="0"/>
          </a:p>
          <a:p>
            <a:pPr>
              <a:buNone/>
            </a:pPr>
            <a:r>
              <a:rPr lang="en-US" sz="2400" dirty="0"/>
              <a:t>Each </a:t>
            </a:r>
            <a:r>
              <a:rPr lang="en-US" sz="2400" i="1" dirty="0"/>
              <a:t>State </a:t>
            </a:r>
            <a:r>
              <a:rPr lang="en-US" sz="2400" dirty="0"/>
              <a:t>in turn has its own human rights legislation. </a:t>
            </a:r>
          </a:p>
          <a:p>
            <a:pPr>
              <a:buNone/>
            </a:pPr>
            <a:endParaRPr lang="en-US" sz="2400" dirty="0"/>
          </a:p>
          <a:p>
            <a:pPr>
              <a:buNone/>
            </a:pPr>
            <a:r>
              <a:rPr lang="en-US" sz="2400" dirty="0"/>
              <a:t>For example in the State of Victoria, there are the:</a:t>
            </a:r>
          </a:p>
          <a:p>
            <a:r>
              <a:rPr lang="en-US" sz="2400" dirty="0"/>
              <a:t>Equal Opportunity Act 2010; and the </a:t>
            </a:r>
          </a:p>
          <a:p>
            <a:r>
              <a:rPr lang="en-US" sz="2400" dirty="0"/>
              <a:t>Racial and Religious Tolerance Act 2001;</a:t>
            </a:r>
          </a:p>
        </p:txBody>
      </p:sp>
      <p:sp>
        <p:nvSpPr>
          <p:cNvPr id="4" name="Slide Number Placeholder 3"/>
          <p:cNvSpPr>
            <a:spLocks noGrp="1"/>
          </p:cNvSpPr>
          <p:nvPr>
            <p:ph type="sldNum" sz="quarter" idx="12"/>
          </p:nvPr>
        </p:nvSpPr>
        <p:spPr/>
        <p:txBody>
          <a:bodyPr/>
          <a:lstStyle/>
          <a:p>
            <a:fld id="{32EDF749-2706-4D12-BD76-9D123B6DBB84}" type="slidenum">
              <a:rPr lang="en-US" smtClean="0"/>
              <a:pPr/>
              <a:t>12</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126055"/>
          </a:xfrm>
        </p:spPr>
        <p:txBody>
          <a:bodyPr>
            <a:normAutofit lnSpcReduction="10000"/>
          </a:bodyPr>
          <a:lstStyle/>
          <a:p>
            <a:pPr>
              <a:buNone/>
            </a:pPr>
            <a:r>
              <a:rPr lang="en-US" b="1" dirty="0"/>
              <a:t>Note: </a:t>
            </a:r>
          </a:p>
          <a:p>
            <a:pPr marL="0" indent="0">
              <a:buNone/>
            </a:pPr>
            <a:r>
              <a:rPr lang="en-US" dirty="0"/>
              <a:t>If you apply in one jurisdiction, you cant then apply</a:t>
            </a:r>
            <a:r>
              <a:rPr lang="en-US" b="1" dirty="0"/>
              <a:t> </a:t>
            </a:r>
            <a:r>
              <a:rPr lang="en-US" dirty="0"/>
              <a:t>in another. </a:t>
            </a:r>
          </a:p>
          <a:p>
            <a:pPr>
              <a:buNone/>
            </a:pPr>
            <a:endParaRPr lang="en-US" dirty="0"/>
          </a:p>
          <a:p>
            <a:pPr>
              <a:buNone/>
            </a:pPr>
            <a:r>
              <a:rPr lang="en-US" dirty="0"/>
              <a:t>So, for a person wishing to file a complaint, the complainant </a:t>
            </a:r>
            <a:r>
              <a:rPr lang="en-US" b="1" dirty="0"/>
              <a:t>needs to decide in which jurisdiction </a:t>
            </a:r>
            <a:r>
              <a:rPr lang="en-US" dirty="0"/>
              <a:t>they will make their application.</a:t>
            </a:r>
          </a:p>
          <a:p>
            <a:pPr lvl="1"/>
            <a:r>
              <a:rPr lang="en-US" dirty="0"/>
              <a:t>State or Commonwealth ?</a:t>
            </a:r>
          </a:p>
          <a:p>
            <a:pPr lvl="2"/>
            <a:r>
              <a:rPr lang="en-US" dirty="0"/>
              <a:t>Get legal advice first</a:t>
            </a:r>
          </a:p>
          <a:p>
            <a:pPr lvl="2"/>
            <a:r>
              <a:rPr lang="en-US" dirty="0"/>
              <a:t>This is very important as we shall see.</a:t>
            </a:r>
          </a:p>
        </p:txBody>
      </p:sp>
      <p:sp>
        <p:nvSpPr>
          <p:cNvPr id="4" name="Slide Number Placeholder 3"/>
          <p:cNvSpPr>
            <a:spLocks noGrp="1"/>
          </p:cNvSpPr>
          <p:nvPr>
            <p:ph type="sldNum" sz="quarter" idx="12"/>
          </p:nvPr>
        </p:nvSpPr>
        <p:spPr/>
        <p:txBody>
          <a:bodyPr/>
          <a:lstStyle/>
          <a:p>
            <a:fld id="{32EDF749-2706-4D12-BD76-9D123B6DBB84}" type="slidenum">
              <a:rPr lang="en-US" smtClean="0"/>
              <a:pPr/>
              <a:t>13</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58204" cy="1060472"/>
          </a:xfrm>
        </p:spPr>
        <p:txBody>
          <a:bodyPr>
            <a:normAutofit fontScale="90000"/>
          </a:bodyPr>
          <a:lstStyle/>
          <a:p>
            <a:br>
              <a:rPr lang="en-US" dirty="0"/>
            </a:br>
            <a:r>
              <a:rPr lang="en-US" dirty="0"/>
              <a:t>How effective are these laws?</a:t>
            </a:r>
            <a:br>
              <a:rPr lang="en-US" sz="4000" dirty="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a:t>Human Rights Law can go wrong for the unrepresented </a:t>
            </a:r>
          </a:p>
          <a:p>
            <a:pPr>
              <a:buNone/>
            </a:pPr>
            <a:r>
              <a:rPr lang="en-US" dirty="0"/>
              <a:t>applicant.</a:t>
            </a:r>
          </a:p>
          <a:p>
            <a:pPr>
              <a:buNone/>
            </a:pPr>
            <a:endParaRPr lang="en-US" dirty="0"/>
          </a:p>
          <a:p>
            <a:pPr>
              <a:buNone/>
            </a:pPr>
            <a:r>
              <a:rPr lang="en-US" dirty="0"/>
              <a:t>Which is exactly what happened in the cases below</a:t>
            </a:r>
          </a:p>
          <a:p>
            <a:endParaRPr lang="en-US" sz="2800" dirty="0"/>
          </a:p>
          <a:p>
            <a:pPr>
              <a:buNone/>
            </a:pPr>
            <a:r>
              <a:rPr lang="en-US" b="1" i="1" dirty="0" err="1"/>
              <a:t>Kitoko</a:t>
            </a:r>
            <a:r>
              <a:rPr lang="en-US" b="1" i="1" dirty="0"/>
              <a:t> v UTS [2018] FCCA 699</a:t>
            </a:r>
            <a:endParaRPr lang="en-US" sz="2800" dirty="0"/>
          </a:p>
          <a:p>
            <a:r>
              <a:rPr lang="en-US" dirty="0"/>
              <a:t>In a recent case in the Federal Circuit Court, an applicant had brought an action against the University of Sydney under the Racial Discrimination Act, on the basis that his candidature had been discontinued on racial grounds. </a:t>
            </a:r>
            <a:endParaRPr lang="en-US" sz="2800" dirty="0"/>
          </a:p>
          <a:p>
            <a:r>
              <a:rPr lang="en-US" dirty="0"/>
              <a:t>The question for the Court was “was the discontinuation of the applicant’s </a:t>
            </a:r>
            <a:r>
              <a:rPr lang="en-US" dirty="0" err="1"/>
              <a:t>Ph.D</a:t>
            </a:r>
            <a:r>
              <a:rPr lang="en-US" dirty="0"/>
              <a:t> candidature an unlawful act”.</a:t>
            </a:r>
            <a:endParaRPr lang="en-US" sz="2800" dirty="0"/>
          </a:p>
          <a:p>
            <a:endParaRPr lang="en-US" sz="2800" dirty="0"/>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14</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normAutofit fontScale="85000" lnSpcReduction="10000"/>
          </a:bodyPr>
          <a:lstStyle/>
          <a:p>
            <a:pPr>
              <a:buNone/>
            </a:pPr>
            <a:r>
              <a:rPr lang="en-US" dirty="0"/>
              <a:t>For the Court to find a breach of the </a:t>
            </a:r>
            <a:r>
              <a:rPr lang="en-US" i="1" dirty="0"/>
              <a:t>Section 18C of the </a:t>
            </a:r>
          </a:p>
          <a:p>
            <a:pPr>
              <a:buNone/>
            </a:pPr>
            <a:r>
              <a:rPr lang="en-US" i="1" dirty="0"/>
              <a:t>Racial Discrimination Act</a:t>
            </a:r>
            <a:r>
              <a:rPr lang="en-US" dirty="0"/>
              <a:t>, the applicant would need to establish:</a:t>
            </a:r>
          </a:p>
          <a:p>
            <a:pPr>
              <a:buNone/>
            </a:pPr>
            <a:endParaRPr lang="en-US" sz="1300" dirty="0"/>
          </a:p>
          <a:p>
            <a:pPr lvl="0"/>
            <a:r>
              <a:rPr lang="en-US" sz="2800" dirty="0"/>
              <a:t>there were words expressed in public…</a:t>
            </a:r>
          </a:p>
          <a:p>
            <a:pPr lvl="0"/>
            <a:r>
              <a:rPr lang="en-US" sz="2800" dirty="0"/>
              <a:t> that were reasonably likely to insult, humiliate…</a:t>
            </a:r>
          </a:p>
          <a:p>
            <a:pPr lvl="0"/>
            <a:r>
              <a:rPr lang="en-US" sz="2800" dirty="0"/>
              <a:t>because of race, </a:t>
            </a:r>
            <a:r>
              <a:rPr lang="en-US" sz="2800" dirty="0" err="1"/>
              <a:t>colour</a:t>
            </a:r>
            <a:r>
              <a:rPr lang="en-US" sz="2800" dirty="0"/>
              <a:t>, ethnic origin.</a:t>
            </a:r>
          </a:p>
          <a:p>
            <a:pPr>
              <a:buNone/>
            </a:pPr>
            <a:endParaRPr lang="en-US" dirty="0"/>
          </a:p>
          <a:p>
            <a:pPr>
              <a:buNone/>
            </a:pPr>
            <a:r>
              <a:rPr lang="en-US" dirty="0"/>
              <a:t>However, the finding of the court was:</a:t>
            </a:r>
          </a:p>
          <a:p>
            <a:pPr>
              <a:buNone/>
            </a:pPr>
            <a:r>
              <a:rPr lang="en-US" dirty="0"/>
              <a:t> “ </a:t>
            </a:r>
            <a:r>
              <a:rPr lang="en-US" i="1" dirty="0"/>
              <a:t>the </a:t>
            </a:r>
            <a:r>
              <a:rPr lang="en-US" b="1" i="1" dirty="0"/>
              <a:t>evidence does not support the assertion </a:t>
            </a:r>
            <a:r>
              <a:rPr lang="en-US" i="1" dirty="0"/>
              <a:t>that the impugned </a:t>
            </a:r>
            <a:r>
              <a:rPr lang="en-US" b="1" i="1" dirty="0"/>
              <a:t>acts were done</a:t>
            </a:r>
            <a:r>
              <a:rPr lang="en-US" i="1" dirty="0"/>
              <a:t> </a:t>
            </a:r>
            <a:r>
              <a:rPr lang="en-US" b="1" i="1" dirty="0"/>
              <a:t>because of </a:t>
            </a:r>
            <a:r>
              <a:rPr lang="en-US" b="1" i="1" dirty="0" err="1"/>
              <a:t>Mr</a:t>
            </a:r>
            <a:r>
              <a:rPr lang="en-US" b="1" i="1" dirty="0"/>
              <a:t> </a:t>
            </a:r>
            <a:r>
              <a:rPr lang="en-US" b="1" i="1" dirty="0" err="1"/>
              <a:t>Kitoko’s</a:t>
            </a:r>
            <a:r>
              <a:rPr lang="en-US" b="1" i="1" dirty="0"/>
              <a:t> race</a:t>
            </a:r>
            <a:r>
              <a:rPr lang="en-US" i="1" dirty="0"/>
              <a:t>, </a:t>
            </a:r>
            <a:r>
              <a:rPr lang="en-US" i="1" dirty="0" err="1"/>
              <a:t>colour</a:t>
            </a:r>
            <a:r>
              <a:rPr lang="en-US" i="1" dirty="0"/>
              <a:t> or national or ethnic origin.”</a:t>
            </a:r>
            <a:endParaRPr lang="en-NZ" i="1" dirty="0"/>
          </a:p>
        </p:txBody>
      </p:sp>
      <p:sp>
        <p:nvSpPr>
          <p:cNvPr id="4" name="Footer Placeholder 3"/>
          <p:cNvSpPr>
            <a:spLocks noGrp="1"/>
          </p:cNvSpPr>
          <p:nvPr>
            <p:ph type="ftr" sz="quarter" idx="11"/>
          </p:nvPr>
        </p:nvSpPr>
        <p:spPr/>
        <p:txBody>
          <a:bodyPr/>
          <a:lstStyle/>
          <a:p>
            <a:r>
              <a:rPr lang="en-GB"/>
              <a:t>Human Rights Seminar- Cairns 2018</a:t>
            </a:r>
            <a:endParaRPr lang="en-US"/>
          </a:p>
        </p:txBody>
      </p:sp>
      <p:sp>
        <p:nvSpPr>
          <p:cNvPr id="5" name="Slide Number Placeholder 4"/>
          <p:cNvSpPr>
            <a:spLocks noGrp="1"/>
          </p:cNvSpPr>
          <p:nvPr>
            <p:ph type="sldNum" sz="quarter" idx="12"/>
          </p:nvPr>
        </p:nvSpPr>
        <p:spPr/>
        <p:txBody>
          <a:bodyPr/>
          <a:lstStyle/>
          <a:p>
            <a:fld id="{32EDF749-2706-4D12-BD76-9D123B6DBB84}"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fontScale="92500" lnSpcReduction="20000"/>
          </a:bodyPr>
          <a:lstStyle/>
          <a:p>
            <a:pPr>
              <a:buNone/>
            </a:pPr>
            <a:r>
              <a:rPr lang="en-US" dirty="0"/>
              <a:t>So, if you bring a claim under the RDA, you must </a:t>
            </a:r>
          </a:p>
          <a:p>
            <a:pPr>
              <a:buNone/>
            </a:pPr>
            <a:r>
              <a:rPr lang="en-US" dirty="0"/>
              <a:t>ensure :</a:t>
            </a:r>
          </a:p>
          <a:p>
            <a:r>
              <a:rPr lang="en-US" sz="2600" dirty="0"/>
              <a:t>you fully document your case; and that</a:t>
            </a:r>
          </a:p>
          <a:p>
            <a:r>
              <a:rPr lang="en-US" sz="2600" dirty="0"/>
              <a:t>all the elements of the breach are made out:</a:t>
            </a:r>
          </a:p>
          <a:p>
            <a:pPr lvl="2"/>
            <a:r>
              <a:rPr lang="en-US" dirty="0"/>
              <a:t>Were there words reasonably likely to insult, humiliate? </a:t>
            </a:r>
            <a:endParaRPr lang="en-US" sz="2000" dirty="0"/>
          </a:p>
          <a:p>
            <a:pPr lvl="2"/>
            <a:r>
              <a:rPr lang="en-US" dirty="0"/>
              <a:t>Were they because of race, colour, or ethnic origin?</a:t>
            </a:r>
            <a:endParaRPr lang="en-US" sz="2000" dirty="0"/>
          </a:p>
          <a:p>
            <a:pPr lvl="2"/>
            <a:r>
              <a:rPr lang="en-US" dirty="0"/>
              <a:t>Were they spoken in a public place?</a:t>
            </a:r>
            <a:endParaRPr lang="en-US" sz="2000" dirty="0"/>
          </a:p>
          <a:p>
            <a:pPr marL="0" lvl="0" indent="0">
              <a:buNone/>
            </a:pPr>
            <a:r>
              <a:rPr lang="en-US" sz="2600" dirty="0"/>
              <a:t>Were the actions really “race…” related?</a:t>
            </a:r>
          </a:p>
          <a:p>
            <a:pPr marL="0" lvl="0" indent="0">
              <a:buNone/>
            </a:pPr>
            <a:endParaRPr lang="en-US" sz="2600" dirty="0"/>
          </a:p>
          <a:p>
            <a:pPr marL="0" lvl="0" indent="0">
              <a:buNone/>
            </a:pPr>
            <a:r>
              <a:rPr lang="en-US" sz="2600" dirty="0"/>
              <a:t>Is there anything in the complaint which could be attributed to your own act or omission?</a:t>
            </a:r>
          </a:p>
          <a:p>
            <a:pPr lvl="1"/>
            <a:r>
              <a:rPr lang="en-US" dirty="0"/>
              <a:t>Important to get legal advice on this before making a claim.</a:t>
            </a:r>
            <a:endParaRPr lang="en-US" sz="2400" dirty="0"/>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16</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fontScale="62500" lnSpcReduction="20000"/>
          </a:bodyPr>
          <a:lstStyle/>
          <a:p>
            <a:pPr>
              <a:buNone/>
            </a:pPr>
            <a:r>
              <a:rPr lang="en-US" sz="3800" b="1" i="1" dirty="0"/>
              <a:t>Ms RA v </a:t>
            </a:r>
            <a:r>
              <a:rPr lang="en-US" sz="3800" b="1" i="1" dirty="0" err="1"/>
              <a:t>Mr</a:t>
            </a:r>
            <a:r>
              <a:rPr lang="en-US" sz="3800" b="1" i="1" dirty="0"/>
              <a:t> NC - QCAT,  (April 2018)</a:t>
            </a:r>
            <a:endParaRPr lang="en-US" dirty="0"/>
          </a:p>
          <a:p>
            <a:pPr>
              <a:buNone/>
            </a:pPr>
            <a:r>
              <a:rPr lang="en-US" dirty="0"/>
              <a:t>	Matter regarding an allegation by Ms RA that </a:t>
            </a:r>
            <a:r>
              <a:rPr lang="en-US" dirty="0" err="1"/>
              <a:t>Mr</a:t>
            </a:r>
            <a:r>
              <a:rPr lang="en-US" dirty="0"/>
              <a:t> NC had spoken offensively to her in an elevator in their apartment building. </a:t>
            </a:r>
          </a:p>
          <a:p>
            <a:pPr>
              <a:buNone/>
            </a:pPr>
            <a:endParaRPr lang="en-US" dirty="0"/>
          </a:p>
          <a:p>
            <a:pPr>
              <a:buNone/>
            </a:pPr>
            <a:r>
              <a:rPr lang="en-US" dirty="0"/>
              <a:t>It was alleged </a:t>
            </a:r>
            <a:r>
              <a:rPr lang="en-US" dirty="0" err="1"/>
              <a:t>Mr</a:t>
            </a:r>
            <a:r>
              <a:rPr lang="en-US" dirty="0"/>
              <a:t> NC had uttered offensive remarks in respect </a:t>
            </a:r>
          </a:p>
          <a:p>
            <a:pPr>
              <a:buNone/>
            </a:pPr>
            <a:r>
              <a:rPr lang="en-US" dirty="0"/>
              <a:t>of the Prophet Mohamed. Ms RA is a dedicated Muslim.</a:t>
            </a:r>
          </a:p>
          <a:p>
            <a:pPr>
              <a:buNone/>
            </a:pPr>
            <a:endParaRPr lang="en-US" dirty="0"/>
          </a:p>
          <a:p>
            <a:pPr>
              <a:buNone/>
            </a:pPr>
            <a:r>
              <a:rPr lang="en-US" dirty="0"/>
              <a:t>Tribunal’s Findings</a:t>
            </a:r>
          </a:p>
          <a:p>
            <a:r>
              <a:rPr lang="en-US" dirty="0"/>
              <a:t>While the Tribunal found it </a:t>
            </a:r>
            <a:r>
              <a:rPr lang="en-US" b="1" dirty="0"/>
              <a:t>likely </a:t>
            </a:r>
            <a:r>
              <a:rPr lang="en-US" dirty="0"/>
              <a:t>that </a:t>
            </a:r>
            <a:r>
              <a:rPr lang="en-US" dirty="0" err="1"/>
              <a:t>Mr</a:t>
            </a:r>
            <a:r>
              <a:rPr lang="en-US" dirty="0"/>
              <a:t> NC had uttered the offensive words….</a:t>
            </a:r>
          </a:p>
          <a:p>
            <a:r>
              <a:rPr lang="en-US" dirty="0"/>
              <a:t>…the Tribunal could not conclude  that the comments were </a:t>
            </a:r>
            <a:r>
              <a:rPr lang="en-US" i="1" dirty="0"/>
              <a:t>heard by the public.</a:t>
            </a:r>
            <a:r>
              <a:rPr lang="en-US" dirty="0"/>
              <a:t> </a:t>
            </a:r>
          </a:p>
          <a:p>
            <a:r>
              <a:rPr lang="en-US" dirty="0"/>
              <a:t>… because the applicant </a:t>
            </a:r>
            <a:r>
              <a:rPr lang="en-US" b="1" dirty="0"/>
              <a:t>could not prove </a:t>
            </a:r>
            <a:r>
              <a:rPr lang="en-US" dirty="0"/>
              <a:t>the words had been </a:t>
            </a:r>
            <a:r>
              <a:rPr lang="en-US" i="1" dirty="0"/>
              <a:t>heard </a:t>
            </a:r>
            <a:r>
              <a:rPr lang="en-US" dirty="0"/>
              <a:t>by another person.</a:t>
            </a:r>
          </a:p>
          <a:p>
            <a:pPr>
              <a:buNone/>
            </a:pPr>
            <a:endParaRPr lang="en-US" dirty="0"/>
          </a:p>
          <a:p>
            <a:pPr marL="0" indent="0">
              <a:buNone/>
            </a:pPr>
            <a:r>
              <a:rPr lang="en-US" dirty="0"/>
              <a:t>Therefore the application did not succeed.</a:t>
            </a:r>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17</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fontScale="85000" lnSpcReduction="20000"/>
          </a:bodyPr>
          <a:lstStyle/>
          <a:p>
            <a:pPr>
              <a:buNone/>
            </a:pPr>
            <a:r>
              <a:rPr lang="en-US" b="1" dirty="0"/>
              <a:t>Note:</a:t>
            </a:r>
          </a:p>
          <a:p>
            <a:pPr>
              <a:buNone/>
            </a:pPr>
            <a:endParaRPr lang="en-US" dirty="0"/>
          </a:p>
          <a:p>
            <a:pPr lvl="0">
              <a:buNone/>
            </a:pPr>
            <a:r>
              <a:rPr lang="en-US" dirty="0"/>
              <a:t>The Tribunal indicated that:</a:t>
            </a:r>
          </a:p>
          <a:p>
            <a:pPr lvl="1"/>
            <a:r>
              <a:rPr lang="en-US" dirty="0"/>
              <a:t>had the applicant brought the claim in the Australian Human Rights Commission under the Racial Discrimination Act 1975 (</a:t>
            </a:r>
            <a:r>
              <a:rPr lang="en-US" dirty="0" err="1"/>
              <a:t>Cth</a:t>
            </a:r>
            <a:r>
              <a:rPr lang="en-US" dirty="0"/>
              <a:t>)  s18C which, more broadly, provides for an act which is:</a:t>
            </a:r>
          </a:p>
          <a:p>
            <a:pPr lvl="1"/>
            <a:endParaRPr lang="en-US" dirty="0"/>
          </a:p>
          <a:p>
            <a:pPr marL="914400" lvl="2" indent="0">
              <a:buNone/>
            </a:pPr>
            <a:r>
              <a:rPr lang="en-US" dirty="0"/>
              <a:t>… </a:t>
            </a:r>
            <a:r>
              <a:rPr lang="en-US" i="1" dirty="0"/>
              <a:t>done</a:t>
            </a:r>
            <a:r>
              <a:rPr lang="en-US" dirty="0"/>
              <a:t> </a:t>
            </a:r>
            <a:r>
              <a:rPr lang="en-US" b="1" i="1" dirty="0"/>
              <a:t>in the hearing of people in a public place</a:t>
            </a:r>
            <a:r>
              <a:rPr lang="en-US" i="1" dirty="0"/>
              <a:t>,</a:t>
            </a:r>
            <a:r>
              <a:rPr lang="en-US" dirty="0"/>
              <a:t> </a:t>
            </a:r>
            <a:r>
              <a:rPr lang="en-US" i="1" dirty="0"/>
              <a:t>which is likely to insult…     </a:t>
            </a:r>
          </a:p>
          <a:p>
            <a:pPr lvl="0">
              <a:buNone/>
            </a:pPr>
            <a:endParaRPr lang="en-US" i="1" dirty="0"/>
          </a:p>
          <a:p>
            <a:pPr lvl="1"/>
            <a:r>
              <a:rPr lang="en-US" dirty="0"/>
              <a:t>then the applicant might have succeeded. </a:t>
            </a:r>
          </a:p>
          <a:p>
            <a:pPr lvl="1"/>
            <a:endParaRPr lang="en-US" dirty="0"/>
          </a:p>
          <a:p>
            <a:pPr lvl="1">
              <a:buNone/>
            </a:pPr>
            <a:r>
              <a:rPr lang="en-US" dirty="0"/>
              <a:t>And…</a:t>
            </a:r>
          </a:p>
          <a:p>
            <a:pPr lvl="0"/>
            <a:endParaRPr lang="en-US" dirty="0"/>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18</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lstStyle/>
          <a:p>
            <a:pPr lvl="0">
              <a:buNone/>
            </a:pPr>
            <a:r>
              <a:rPr lang="en-US" sz="2400" dirty="0"/>
              <a:t>Since the application had been brought under Queensland law, </a:t>
            </a:r>
          </a:p>
          <a:p>
            <a:pPr lvl="0">
              <a:buNone/>
            </a:pPr>
            <a:r>
              <a:rPr lang="en-US" sz="2400" dirty="0"/>
              <a:t>she was now barred from bringing her complaint under </a:t>
            </a:r>
          </a:p>
          <a:p>
            <a:pPr lvl="0">
              <a:buNone/>
            </a:pPr>
            <a:r>
              <a:rPr lang="en-US" sz="2400" dirty="0"/>
              <a:t>Commonwealth law.</a:t>
            </a:r>
          </a:p>
          <a:p>
            <a:pPr marL="0" indent="0">
              <a:buNone/>
            </a:pPr>
            <a:endParaRPr lang="en-US" sz="2400" dirty="0"/>
          </a:p>
          <a:p>
            <a:pPr marL="0" indent="0">
              <a:buNone/>
            </a:pPr>
            <a:r>
              <a:rPr lang="en-US" sz="2400" dirty="0"/>
              <a:t>So… the lesson is: </a:t>
            </a:r>
          </a:p>
          <a:p>
            <a:pPr lvl="1"/>
            <a:r>
              <a:rPr lang="en-US" sz="2400" dirty="0"/>
              <a:t>be careful in which forum you bring your complaint. </a:t>
            </a:r>
          </a:p>
          <a:p>
            <a:pPr lvl="1"/>
            <a:r>
              <a:rPr lang="en-US" sz="2400" dirty="0"/>
              <a:t>Get legal advice before proceeding.</a:t>
            </a:r>
          </a:p>
          <a:p>
            <a:endParaRPr lang="en-NZ" dirty="0"/>
          </a:p>
        </p:txBody>
      </p:sp>
      <p:sp>
        <p:nvSpPr>
          <p:cNvPr id="4" name="Footer Placeholder 3"/>
          <p:cNvSpPr>
            <a:spLocks noGrp="1"/>
          </p:cNvSpPr>
          <p:nvPr>
            <p:ph type="ftr" sz="quarter" idx="11"/>
          </p:nvPr>
        </p:nvSpPr>
        <p:spPr/>
        <p:txBody>
          <a:bodyPr/>
          <a:lstStyle/>
          <a:p>
            <a:r>
              <a:rPr lang="en-GB"/>
              <a:t>Human Rights Seminar- Cairns 2018</a:t>
            </a:r>
            <a:endParaRPr lang="en-US"/>
          </a:p>
        </p:txBody>
      </p:sp>
      <p:sp>
        <p:nvSpPr>
          <p:cNvPr id="5" name="Slide Number Placeholder 4"/>
          <p:cNvSpPr>
            <a:spLocks noGrp="1"/>
          </p:cNvSpPr>
          <p:nvPr>
            <p:ph type="sldNum" sz="quarter" idx="12"/>
          </p:nvPr>
        </p:nvSpPr>
        <p:spPr/>
        <p:txBody>
          <a:bodyPr/>
          <a:lstStyle/>
          <a:p>
            <a:fld id="{32EDF749-2706-4D12-BD76-9D123B6DBB84}"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fontScale="92500" lnSpcReduction="10000"/>
          </a:bodyPr>
          <a:lstStyle/>
          <a:p>
            <a:pPr>
              <a:buNone/>
            </a:pPr>
            <a:r>
              <a:rPr lang="en-US" b="1" dirty="0"/>
              <a:t>Age of Enlightenment </a:t>
            </a:r>
          </a:p>
          <a:p>
            <a:pPr>
              <a:buNone/>
            </a:pPr>
            <a:r>
              <a:rPr lang="en-US" sz="2400" dirty="0"/>
              <a:t>(In the European Historical Narrative)</a:t>
            </a:r>
            <a:endParaRPr lang="en-US" sz="2400" b="1" dirty="0"/>
          </a:p>
          <a:p>
            <a:pPr>
              <a:buNone/>
            </a:pPr>
            <a:endParaRPr lang="en-US" b="1" dirty="0"/>
          </a:p>
          <a:p>
            <a:r>
              <a:rPr lang="en-US" dirty="0"/>
              <a:t>17</a:t>
            </a:r>
            <a:r>
              <a:rPr lang="en-US" baseline="30000" dirty="0"/>
              <a:t>th</a:t>
            </a:r>
            <a:r>
              <a:rPr lang="en-US" dirty="0"/>
              <a:t> and 18</a:t>
            </a:r>
            <a:r>
              <a:rPr lang="en-US" baseline="30000" dirty="0"/>
              <a:t>th</a:t>
            </a:r>
            <a:r>
              <a:rPr lang="en-US" dirty="0"/>
              <a:t> Centuries. </a:t>
            </a:r>
          </a:p>
          <a:p>
            <a:pPr lvl="1"/>
            <a:r>
              <a:rPr lang="en-US" dirty="0"/>
              <a:t>Lawyers and philosophers such as Rousseau, Voltaire, Montesquieu and Blackstone brought us ideas like the “Social Contract”  : the individual would be looked after, in exchange for acceptance of the ruler. </a:t>
            </a:r>
          </a:p>
          <a:p>
            <a:endParaRPr lang="en-US" dirty="0"/>
          </a:p>
          <a:p>
            <a:r>
              <a:rPr lang="en-US" dirty="0"/>
              <a:t>Fast forward to the 19</a:t>
            </a:r>
            <a:r>
              <a:rPr lang="en-US" baseline="30000" dirty="0"/>
              <a:t>th</a:t>
            </a:r>
            <a:r>
              <a:rPr lang="en-US" dirty="0"/>
              <a:t> Century:</a:t>
            </a:r>
          </a:p>
          <a:p>
            <a:pPr lvl="1"/>
            <a:r>
              <a:rPr lang="en-US" dirty="0"/>
              <a:t> with the expansion of the industrialized society and the advent of </a:t>
            </a:r>
            <a:r>
              <a:rPr lang="en-US" dirty="0" err="1"/>
              <a:t>labour</a:t>
            </a:r>
            <a:r>
              <a:rPr lang="en-US" dirty="0"/>
              <a:t> law. </a:t>
            </a:r>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2</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Employment Law</a:t>
            </a:r>
            <a:br>
              <a:rPr lang="en-US" b="1" dirty="0"/>
            </a:br>
            <a:endParaRPr lang="en-US" dirty="0"/>
          </a:p>
        </p:txBody>
      </p:sp>
      <p:sp>
        <p:nvSpPr>
          <p:cNvPr id="3" name="Content Placeholder 2"/>
          <p:cNvSpPr>
            <a:spLocks noGrp="1"/>
          </p:cNvSpPr>
          <p:nvPr>
            <p:ph idx="1"/>
          </p:nvPr>
        </p:nvSpPr>
        <p:spPr>
          <a:xfrm>
            <a:off x="357158" y="1285860"/>
            <a:ext cx="8229600" cy="4740277"/>
          </a:xfrm>
        </p:spPr>
        <p:txBody>
          <a:bodyPr>
            <a:normAutofit fontScale="85000" lnSpcReduction="20000"/>
          </a:bodyPr>
          <a:lstStyle/>
          <a:p>
            <a:pPr>
              <a:buNone/>
            </a:pPr>
            <a:endParaRPr lang="en-US" b="1" dirty="0"/>
          </a:p>
          <a:p>
            <a:pPr marL="0" indent="0">
              <a:buNone/>
            </a:pPr>
            <a:r>
              <a:rPr lang="en-US" b="1" dirty="0"/>
              <a:t>Let’s now have a look at the workplace</a:t>
            </a:r>
          </a:p>
          <a:p>
            <a:pPr>
              <a:buNone/>
            </a:pPr>
            <a:endParaRPr lang="en-US" b="1" dirty="0"/>
          </a:p>
          <a:p>
            <a:pPr>
              <a:buNone/>
            </a:pPr>
            <a:r>
              <a:rPr lang="en-US" b="1" dirty="0"/>
              <a:t>Fair Work Act 2009</a:t>
            </a:r>
            <a:endParaRPr lang="en-US" sz="2800" dirty="0"/>
          </a:p>
          <a:p>
            <a:r>
              <a:rPr lang="en-US" dirty="0"/>
              <a:t>The old </a:t>
            </a:r>
            <a:r>
              <a:rPr lang="en-US" dirty="0" err="1"/>
              <a:t>WorkChoices</a:t>
            </a:r>
            <a:r>
              <a:rPr lang="en-US" dirty="0"/>
              <a:t> system was abolished in 2009. </a:t>
            </a:r>
            <a:endParaRPr lang="en-US" sz="2800" dirty="0"/>
          </a:p>
          <a:p>
            <a:r>
              <a:rPr lang="en-US" dirty="0"/>
              <a:t>The current system introduces: </a:t>
            </a:r>
            <a:endParaRPr lang="en-US" sz="2800" dirty="0"/>
          </a:p>
          <a:p>
            <a:pPr lvl="0"/>
            <a:r>
              <a:rPr lang="en-US" dirty="0"/>
              <a:t>A set of 10 National Employment Standards (NES):</a:t>
            </a:r>
            <a:endParaRPr lang="en-US" sz="2800" dirty="0"/>
          </a:p>
          <a:p>
            <a:pPr lvl="1"/>
            <a:r>
              <a:rPr lang="en-US" dirty="0"/>
              <a:t>Max weekly hours;  flexible work;  parental leave;  annual leave; personal/</a:t>
            </a:r>
            <a:r>
              <a:rPr lang="en-US" dirty="0" err="1"/>
              <a:t>carer’s</a:t>
            </a:r>
            <a:r>
              <a:rPr lang="en-US" dirty="0"/>
              <a:t>/compassionate leave;  community service leave;  long service leave; public holidays;  notice of termination / redundancy pay; Fair Work Info Statement</a:t>
            </a:r>
            <a:endParaRPr lang="en-US" sz="2800" dirty="0"/>
          </a:p>
          <a:p>
            <a:pPr lvl="0"/>
            <a:r>
              <a:rPr lang="en-US" dirty="0"/>
              <a:t>Protection from unfair dismissal.</a:t>
            </a:r>
            <a:endParaRPr lang="en-US" sz="2800" dirty="0"/>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20</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lstStyle/>
          <a:p>
            <a:pPr>
              <a:buNone/>
            </a:pPr>
            <a:r>
              <a:rPr lang="en-US" b="1" dirty="0"/>
              <a:t>The Difficulty for the International Student</a:t>
            </a:r>
          </a:p>
          <a:p>
            <a:pPr>
              <a:buNone/>
            </a:pPr>
            <a:endParaRPr lang="en-US" sz="2400" dirty="0"/>
          </a:p>
          <a:p>
            <a:pPr>
              <a:buNone/>
            </a:pPr>
            <a:r>
              <a:rPr lang="en-US" dirty="0"/>
              <a:t>The difficulty with this, is the worry </a:t>
            </a:r>
          </a:p>
          <a:p>
            <a:pPr>
              <a:buNone/>
            </a:pPr>
            <a:r>
              <a:rPr lang="en-US" dirty="0"/>
              <a:t>international students may face in seeking to </a:t>
            </a:r>
          </a:p>
          <a:p>
            <a:pPr>
              <a:buNone/>
            </a:pPr>
            <a:r>
              <a:rPr lang="en-US" dirty="0"/>
              <a:t>enforce their rights under the Fair Work Act.</a:t>
            </a:r>
          </a:p>
          <a:p>
            <a:pPr lvl="0"/>
            <a:r>
              <a:rPr lang="en-US" dirty="0"/>
              <a:t>Will the student be prepared to engage with these rights? Or </a:t>
            </a:r>
          </a:p>
          <a:p>
            <a:pPr lvl="0"/>
            <a:r>
              <a:rPr lang="en-US" dirty="0"/>
              <a:t>Will the student prefer not to rock the boat and suffer in silence?</a:t>
            </a:r>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21</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normAutofit fontScale="92500" lnSpcReduction="10000"/>
          </a:bodyPr>
          <a:lstStyle/>
          <a:p>
            <a:pPr>
              <a:buNone/>
            </a:pPr>
            <a:r>
              <a:rPr lang="en-US" b="1" u="sng" dirty="0"/>
              <a:t>Hypothetical Case – Carla</a:t>
            </a:r>
            <a:endParaRPr lang="en-US" sz="2800" b="1" dirty="0"/>
          </a:p>
          <a:p>
            <a:pPr lvl="0"/>
            <a:r>
              <a:rPr lang="en-US" dirty="0"/>
              <a:t>Carla works part time as a waitress</a:t>
            </a:r>
            <a:endParaRPr lang="en-US" sz="2800" dirty="0"/>
          </a:p>
          <a:p>
            <a:pPr lvl="0"/>
            <a:r>
              <a:rPr lang="en-US" dirty="0"/>
              <a:t>20 hours per week</a:t>
            </a:r>
            <a:endParaRPr lang="en-US" sz="2800" dirty="0"/>
          </a:p>
          <a:p>
            <a:pPr lvl="0"/>
            <a:r>
              <a:rPr lang="en-US" dirty="0"/>
              <a:t>Gets paid cash</a:t>
            </a:r>
            <a:endParaRPr lang="en-US" sz="2800" dirty="0"/>
          </a:p>
          <a:p>
            <a:pPr lvl="0"/>
            <a:r>
              <a:rPr lang="en-US" dirty="0"/>
              <a:t>Paid weekly</a:t>
            </a:r>
            <a:endParaRPr lang="en-US" sz="2800" dirty="0"/>
          </a:p>
          <a:p>
            <a:pPr lvl="0"/>
            <a:r>
              <a:rPr lang="en-US" dirty="0"/>
              <a:t>Sometimes employer forgets to pay</a:t>
            </a:r>
            <a:endParaRPr lang="en-US" sz="2800" dirty="0"/>
          </a:p>
          <a:p>
            <a:pPr lvl="0"/>
            <a:r>
              <a:rPr lang="en-US" dirty="0"/>
              <a:t>She’s also not comfortable with the manager’s lewd </a:t>
            </a:r>
            <a:r>
              <a:rPr lang="en-US" dirty="0" err="1"/>
              <a:t>behaviour</a:t>
            </a:r>
            <a:r>
              <a:rPr lang="en-US" dirty="0"/>
              <a:t> toward her</a:t>
            </a:r>
            <a:endParaRPr lang="en-US" sz="2800" dirty="0"/>
          </a:p>
          <a:p>
            <a:pPr lvl="0"/>
            <a:r>
              <a:rPr lang="en-US" dirty="0"/>
              <a:t>She’s an international student from Kenya in Australia on a 2 year student visa</a:t>
            </a:r>
            <a:endParaRPr lang="en-US" sz="2800" dirty="0"/>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22</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357298"/>
            <a:ext cx="8229600" cy="4983179"/>
          </a:xfrm>
        </p:spPr>
        <p:txBody>
          <a:bodyPr>
            <a:normAutofit/>
          </a:bodyPr>
          <a:lstStyle/>
          <a:p>
            <a:pPr algn="ctr">
              <a:buNone/>
            </a:pPr>
            <a:r>
              <a:rPr lang="en-US" dirty="0"/>
              <a:t>How Will The Law Protect Her ?</a:t>
            </a:r>
            <a:endParaRPr lang="en-US" u="sng" dirty="0"/>
          </a:p>
          <a:p>
            <a:pPr>
              <a:buNone/>
            </a:pPr>
            <a:r>
              <a:rPr lang="en-US" u="sng" dirty="0"/>
              <a:t>Issues</a:t>
            </a:r>
            <a:endParaRPr lang="en-US" sz="2800" dirty="0"/>
          </a:p>
          <a:p>
            <a:pPr lvl="0"/>
            <a:r>
              <a:rPr lang="en-US" dirty="0"/>
              <a:t>Breach of her work rights</a:t>
            </a:r>
            <a:endParaRPr lang="en-US" sz="2800" dirty="0"/>
          </a:p>
          <a:p>
            <a:pPr lvl="1"/>
            <a:r>
              <a:rPr lang="en-US" dirty="0"/>
              <a:t>Irregular wage payment – Carla never gets a </a:t>
            </a:r>
            <a:r>
              <a:rPr lang="en-US" dirty="0" err="1"/>
              <a:t>payslip</a:t>
            </a:r>
            <a:r>
              <a:rPr lang="en-US" dirty="0"/>
              <a:t>:  </a:t>
            </a:r>
            <a:r>
              <a:rPr lang="en-NZ" sz="2400" i="1" dirty="0"/>
              <a:t>Fair Work Regulations 2009 - </a:t>
            </a:r>
            <a:r>
              <a:rPr lang="en-NZ" sz="2400" i="1" dirty="0" err="1"/>
              <a:t>Reg</a:t>
            </a:r>
            <a:r>
              <a:rPr lang="en-NZ" sz="2400" i="1" dirty="0"/>
              <a:t> 3.46 </a:t>
            </a:r>
          </a:p>
          <a:p>
            <a:pPr lvl="1">
              <a:buNone/>
            </a:pPr>
            <a:endParaRPr lang="en-US" sz="2400" dirty="0"/>
          </a:p>
          <a:p>
            <a:r>
              <a:rPr lang="en-US" dirty="0"/>
              <a:t>Sexual harassment</a:t>
            </a:r>
          </a:p>
          <a:p>
            <a:pPr lvl="1"/>
            <a:r>
              <a:rPr lang="en-NZ" sz="2400" i="1" dirty="0"/>
              <a:t>Sex Discrimination Act 1984</a:t>
            </a:r>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23</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11741"/>
          </a:xfrm>
        </p:spPr>
        <p:txBody>
          <a:bodyPr>
            <a:normAutofit/>
          </a:bodyPr>
          <a:lstStyle/>
          <a:p>
            <a:pPr lvl="0"/>
            <a:r>
              <a:rPr lang="en-US" dirty="0"/>
              <a:t>Will she raise these issues with her employer?</a:t>
            </a:r>
            <a:endParaRPr lang="en-US" sz="2800" dirty="0"/>
          </a:p>
          <a:p>
            <a:pPr lvl="1"/>
            <a:r>
              <a:rPr lang="en-US" dirty="0"/>
              <a:t>Very difficult – she needs support</a:t>
            </a:r>
          </a:p>
          <a:p>
            <a:pPr lvl="1">
              <a:buNone/>
            </a:pPr>
            <a:endParaRPr lang="en-US" sz="2400" dirty="0"/>
          </a:p>
          <a:p>
            <a:pPr lvl="0"/>
            <a:r>
              <a:rPr lang="en-US" dirty="0"/>
              <a:t>How might the employer respond?</a:t>
            </a:r>
            <a:endParaRPr lang="en-US" sz="2800" dirty="0"/>
          </a:p>
          <a:p>
            <a:pPr lvl="1"/>
            <a:r>
              <a:rPr lang="en-US" dirty="0"/>
              <a:t>“</a:t>
            </a:r>
            <a:r>
              <a:rPr lang="en-US" i="1" dirty="0"/>
              <a:t>well don’t work here then…Bye </a:t>
            </a:r>
            <a:r>
              <a:rPr lang="en-US" i="1" dirty="0" err="1"/>
              <a:t>bye</a:t>
            </a:r>
            <a:r>
              <a:rPr lang="en-US" i="1" dirty="0"/>
              <a:t>…” </a:t>
            </a:r>
          </a:p>
          <a:p>
            <a:pPr lvl="1">
              <a:buNone/>
            </a:pPr>
            <a:r>
              <a:rPr lang="en-US" dirty="0"/>
              <a:t>or worse:</a:t>
            </a:r>
            <a:endParaRPr lang="en-US" sz="2400" dirty="0"/>
          </a:p>
          <a:p>
            <a:pPr lvl="1"/>
            <a:r>
              <a:rPr lang="en-US" i="1" dirty="0"/>
              <a:t>“then I’ll just call Immigration if that’s the way you feel…”</a:t>
            </a:r>
            <a:endParaRPr lang="en-US" sz="2400" dirty="0"/>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24</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dirty="0"/>
            </a:br>
            <a:br>
              <a:rPr lang="en-US" dirty="0"/>
            </a:br>
            <a:r>
              <a:rPr lang="en-US" dirty="0"/>
              <a:t>What can Carla do?</a:t>
            </a:r>
            <a:br>
              <a:rPr lang="en-US" sz="4000" dirty="0"/>
            </a:b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a:t>Bring action for constructive dismissal;</a:t>
            </a:r>
            <a:endParaRPr lang="en-US" sz="2400" dirty="0"/>
          </a:p>
          <a:p>
            <a:pPr lvl="1"/>
            <a:r>
              <a:rPr lang="en-US" dirty="0"/>
              <a:t>Bring a sexual harassment claim under the Sex Discrimination Act? </a:t>
            </a:r>
          </a:p>
          <a:p>
            <a:pPr lvl="1">
              <a:buNone/>
            </a:pPr>
            <a:r>
              <a:rPr lang="en-US" dirty="0"/>
              <a:t>Or</a:t>
            </a:r>
            <a:endParaRPr lang="en-US" sz="2400" dirty="0"/>
          </a:p>
          <a:p>
            <a:pPr lvl="1"/>
            <a:r>
              <a:rPr lang="en-US" dirty="0"/>
              <a:t>Think that it’s easier just to leave and not rock the boat</a:t>
            </a:r>
            <a:endParaRPr lang="en-US" sz="2400" dirty="0"/>
          </a:p>
          <a:p>
            <a:pPr lvl="1"/>
            <a:r>
              <a:rPr lang="en-US" dirty="0"/>
              <a:t>She’s terrified at the prospect of her manager calling Immigration</a:t>
            </a:r>
          </a:p>
          <a:p>
            <a:pPr lvl="1">
              <a:buNone/>
            </a:pPr>
            <a:endParaRPr lang="en-US" dirty="0"/>
          </a:p>
          <a:p>
            <a:pPr>
              <a:buNone/>
            </a:pPr>
            <a:r>
              <a:rPr lang="en-US" dirty="0"/>
              <a:t>So Carla may not wish to use her rights under the Fair </a:t>
            </a:r>
          </a:p>
          <a:p>
            <a:pPr>
              <a:buNone/>
            </a:pPr>
            <a:r>
              <a:rPr lang="en-US" dirty="0"/>
              <a:t>Work Act</a:t>
            </a:r>
          </a:p>
          <a:p>
            <a:pPr lvl="1"/>
            <a:endParaRPr lang="en-US" sz="2400" dirty="0"/>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25</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Solution?</a:t>
            </a:r>
          </a:p>
        </p:txBody>
      </p:sp>
      <p:sp>
        <p:nvSpPr>
          <p:cNvPr id="3" name="Content Placeholder 2"/>
          <p:cNvSpPr>
            <a:spLocks noGrp="1"/>
          </p:cNvSpPr>
          <p:nvPr>
            <p:ph idx="1"/>
          </p:nvPr>
        </p:nvSpPr>
        <p:spPr/>
        <p:txBody>
          <a:bodyPr>
            <a:normAutofit/>
          </a:bodyPr>
          <a:lstStyle/>
          <a:p>
            <a:pPr lvl="0"/>
            <a:r>
              <a:rPr lang="en-US" dirty="0"/>
              <a:t>Students Need Solidarity</a:t>
            </a:r>
            <a:endParaRPr lang="en-US" sz="2800" dirty="0"/>
          </a:p>
          <a:p>
            <a:pPr lvl="1"/>
            <a:r>
              <a:rPr lang="en-US" dirty="0"/>
              <a:t>Student Unions – </a:t>
            </a:r>
            <a:r>
              <a:rPr lang="en-US" dirty="0" err="1"/>
              <a:t>eg</a:t>
            </a:r>
            <a:r>
              <a:rPr lang="en-US" dirty="0"/>
              <a:t> CISA are vital</a:t>
            </a:r>
            <a:endParaRPr lang="en-US" sz="2400" dirty="0"/>
          </a:p>
          <a:p>
            <a:pPr lvl="2"/>
            <a:r>
              <a:rPr lang="en-US" dirty="0"/>
              <a:t>To educate students on their rights</a:t>
            </a:r>
            <a:endParaRPr lang="en-US" sz="2000" dirty="0"/>
          </a:p>
          <a:p>
            <a:pPr lvl="2"/>
            <a:r>
              <a:rPr lang="en-US" dirty="0"/>
              <a:t>To support them</a:t>
            </a:r>
            <a:endParaRPr lang="en-US" sz="2000" dirty="0"/>
          </a:p>
          <a:p>
            <a:pPr lvl="2"/>
            <a:r>
              <a:rPr lang="en-US" dirty="0"/>
              <a:t>To engage student advocates</a:t>
            </a:r>
          </a:p>
          <a:p>
            <a:pPr lvl="2"/>
            <a:r>
              <a:rPr lang="en-US" dirty="0"/>
              <a:t>To encourage Group Thinking </a:t>
            </a:r>
            <a:endParaRPr lang="en-US" sz="2400" dirty="0"/>
          </a:p>
          <a:p>
            <a:pPr lvl="2"/>
            <a:r>
              <a:rPr lang="en-US" dirty="0"/>
              <a:t>To provide support networks and advocates…</a:t>
            </a:r>
            <a:endParaRPr lang="en-US" sz="2000" dirty="0"/>
          </a:p>
          <a:p>
            <a:pPr lvl="2">
              <a:buNone/>
            </a:pPr>
            <a:r>
              <a:rPr lang="en-US" dirty="0"/>
              <a:t>     ...willing to take this matter to the employer</a:t>
            </a:r>
            <a:endParaRPr lang="en-US" sz="2000" dirty="0"/>
          </a:p>
          <a:p>
            <a:pPr lvl="1"/>
            <a:endParaRPr lang="en-US" sz="1800" dirty="0"/>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26</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Unity of Voice and Purpose</a:t>
            </a:r>
          </a:p>
        </p:txBody>
      </p:sp>
      <p:sp>
        <p:nvSpPr>
          <p:cNvPr id="3" name="Content Placeholder 2"/>
          <p:cNvSpPr>
            <a:spLocks noGrp="1"/>
          </p:cNvSpPr>
          <p:nvPr>
            <p:ph idx="1"/>
          </p:nvPr>
        </p:nvSpPr>
        <p:spPr/>
        <p:txBody>
          <a:bodyPr/>
          <a:lstStyle/>
          <a:p>
            <a:pPr lvl="1">
              <a:buNone/>
            </a:pPr>
            <a:r>
              <a:rPr lang="en-US" dirty="0"/>
              <a:t>This is singularly important in protecting rights of International Students in Australia</a:t>
            </a:r>
          </a:p>
          <a:p>
            <a:pPr lvl="1">
              <a:buNone/>
            </a:pPr>
            <a:endParaRPr lang="en-US" sz="1100" dirty="0"/>
          </a:p>
          <a:p>
            <a:pPr lvl="2"/>
            <a:r>
              <a:rPr lang="en-US" dirty="0" err="1"/>
              <a:t>Internat’l</a:t>
            </a:r>
            <a:r>
              <a:rPr lang="en-US" dirty="0"/>
              <a:t> Students are in the same soc/political position </a:t>
            </a:r>
            <a:endParaRPr lang="en-US" sz="2000" dirty="0"/>
          </a:p>
          <a:p>
            <a:pPr lvl="2"/>
            <a:r>
              <a:rPr lang="en-US" dirty="0"/>
              <a:t>They are unified by identity</a:t>
            </a:r>
            <a:endParaRPr lang="en-US" sz="2000" dirty="0"/>
          </a:p>
          <a:p>
            <a:pPr lvl="2"/>
            <a:r>
              <a:rPr lang="en-US" dirty="0"/>
              <a:t>Need to be Organized as a group</a:t>
            </a:r>
            <a:endParaRPr lang="en-US" sz="2000" dirty="0"/>
          </a:p>
          <a:p>
            <a:pPr lvl="2"/>
            <a:r>
              <a:rPr lang="en-US" dirty="0"/>
              <a:t>With delegated advocates competent to represent  them </a:t>
            </a:r>
            <a:endParaRPr lang="en-US" sz="2000" dirty="0"/>
          </a:p>
          <a:p>
            <a:pPr lvl="3"/>
            <a:r>
              <a:rPr lang="en-US" dirty="0"/>
              <a:t>To take effective steps to enforce Carla’s rights, and protect her interests</a:t>
            </a:r>
          </a:p>
        </p:txBody>
      </p:sp>
      <p:sp>
        <p:nvSpPr>
          <p:cNvPr id="4" name="Slide Number Placeholder 3"/>
          <p:cNvSpPr>
            <a:spLocks noGrp="1"/>
          </p:cNvSpPr>
          <p:nvPr>
            <p:ph type="sldNum" sz="quarter" idx="12"/>
          </p:nvPr>
        </p:nvSpPr>
        <p:spPr/>
        <p:txBody>
          <a:bodyPr/>
          <a:lstStyle/>
          <a:p>
            <a:fld id="{32EDF749-2706-4D12-BD76-9D123B6DBB84}" type="slidenum">
              <a:rPr lang="en-US" smtClean="0"/>
              <a:pPr/>
              <a:t>27</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Tenancy</a:t>
            </a:r>
          </a:p>
        </p:txBody>
      </p:sp>
      <p:sp>
        <p:nvSpPr>
          <p:cNvPr id="3" name="Content Placeholder 2"/>
          <p:cNvSpPr>
            <a:spLocks noGrp="1"/>
          </p:cNvSpPr>
          <p:nvPr>
            <p:ph idx="1"/>
          </p:nvPr>
        </p:nvSpPr>
        <p:spPr/>
        <p:txBody>
          <a:bodyPr>
            <a:normAutofit fontScale="85000" lnSpcReduction="20000"/>
          </a:bodyPr>
          <a:lstStyle/>
          <a:p>
            <a:pPr>
              <a:buNone/>
            </a:pPr>
            <a:r>
              <a:rPr lang="en-US" dirty="0"/>
              <a:t>Lets have a look at the </a:t>
            </a:r>
            <a:r>
              <a:rPr lang="en-US" b="1" dirty="0"/>
              <a:t>home space</a:t>
            </a:r>
          </a:p>
          <a:p>
            <a:pPr>
              <a:buNone/>
            </a:pPr>
            <a:endParaRPr lang="en-US" b="1" dirty="0"/>
          </a:p>
          <a:p>
            <a:pPr>
              <a:buNone/>
            </a:pPr>
            <a:r>
              <a:rPr lang="en-US" dirty="0"/>
              <a:t>In 2017, the Victorian State Government conducted </a:t>
            </a:r>
          </a:p>
          <a:p>
            <a:pPr>
              <a:buNone/>
            </a:pPr>
            <a:r>
              <a:rPr lang="en-US" dirty="0"/>
              <a:t>a review of the Residential Tenancies Act.</a:t>
            </a:r>
          </a:p>
          <a:p>
            <a:pPr lvl="0">
              <a:buNone/>
            </a:pPr>
            <a:endParaRPr lang="en-US" b="1" dirty="0"/>
          </a:p>
          <a:p>
            <a:pPr lvl="0">
              <a:buNone/>
            </a:pPr>
            <a:r>
              <a:rPr lang="en-US" b="1" dirty="0"/>
              <a:t>The Residential Tenancies Act 1997</a:t>
            </a:r>
            <a:endParaRPr lang="en-US" dirty="0"/>
          </a:p>
          <a:p>
            <a:r>
              <a:rPr lang="en-US" dirty="0"/>
              <a:t>The main purpose of this Act is to:</a:t>
            </a:r>
          </a:p>
          <a:p>
            <a:pPr lvl="1"/>
            <a:r>
              <a:rPr lang="en-US" i="1" dirty="0"/>
              <a:t>Define the </a:t>
            </a:r>
            <a:r>
              <a:rPr lang="en-US" b="1" i="1" dirty="0"/>
              <a:t>rights and duties</a:t>
            </a:r>
            <a:r>
              <a:rPr lang="en-US" i="1" dirty="0"/>
              <a:t> of landlords and </a:t>
            </a:r>
            <a:r>
              <a:rPr lang="en-US" b="1" i="1" dirty="0"/>
              <a:t>tenants of rented premises</a:t>
            </a:r>
            <a:r>
              <a:rPr lang="en-US" i="1" dirty="0"/>
              <a:t>… </a:t>
            </a:r>
            <a:endParaRPr lang="en-US" dirty="0"/>
          </a:p>
          <a:p>
            <a:pPr lvl="1"/>
            <a:r>
              <a:rPr lang="en-US" i="1" dirty="0"/>
              <a:t>as well as residents of rooming houses… and</a:t>
            </a:r>
          </a:p>
          <a:p>
            <a:pPr lvl="1"/>
            <a:r>
              <a:rPr lang="en-US" i="1" dirty="0"/>
              <a:t>residents of caravan parks</a:t>
            </a:r>
            <a:endParaRPr lang="en-US" dirty="0"/>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28</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b="1" dirty="0"/>
            </a:br>
            <a:r>
              <a:rPr lang="en-US" b="1" dirty="0"/>
              <a:t>The Review – </a:t>
            </a:r>
            <a:br>
              <a:rPr lang="en-US" b="1" dirty="0"/>
            </a:br>
            <a:r>
              <a:rPr lang="en-US" b="1" dirty="0"/>
              <a:t>Fairer Safer Housing</a:t>
            </a:r>
            <a:br>
              <a:rPr lang="en-US" b="1" dirty="0"/>
            </a:br>
            <a:endParaRPr lang="en-US" dirty="0"/>
          </a:p>
        </p:txBody>
      </p:sp>
      <p:sp>
        <p:nvSpPr>
          <p:cNvPr id="3" name="Content Placeholder 2"/>
          <p:cNvSpPr>
            <a:spLocks noGrp="1"/>
          </p:cNvSpPr>
          <p:nvPr>
            <p:ph idx="1"/>
          </p:nvPr>
        </p:nvSpPr>
        <p:spPr/>
        <p:txBody>
          <a:bodyPr>
            <a:normAutofit fontScale="77500" lnSpcReduction="20000"/>
          </a:bodyPr>
          <a:lstStyle/>
          <a:p>
            <a:pPr lvl="0">
              <a:buNone/>
            </a:pPr>
            <a:endParaRPr lang="en-US" dirty="0"/>
          </a:p>
          <a:p>
            <a:pPr>
              <a:buNone/>
            </a:pPr>
            <a:r>
              <a:rPr lang="en-US" b="1" dirty="0"/>
              <a:t>On 8 October 2017</a:t>
            </a:r>
            <a:r>
              <a:rPr lang="en-US" dirty="0"/>
              <a:t>, the Victorian Government </a:t>
            </a:r>
          </a:p>
          <a:p>
            <a:pPr>
              <a:buNone/>
            </a:pPr>
            <a:r>
              <a:rPr lang="en-US" dirty="0"/>
              <a:t>announced a range of reforms focused the rights of tenants. </a:t>
            </a:r>
          </a:p>
          <a:p>
            <a:pPr>
              <a:buNone/>
            </a:pPr>
            <a:endParaRPr lang="en-US" dirty="0"/>
          </a:p>
          <a:p>
            <a:pPr>
              <a:buNone/>
            </a:pPr>
            <a:r>
              <a:rPr lang="en-US" dirty="0"/>
              <a:t>Key reforms included</a:t>
            </a:r>
          </a:p>
          <a:p>
            <a:pPr lvl="1"/>
            <a:r>
              <a:rPr lang="en-US" dirty="0" err="1"/>
              <a:t>annualised</a:t>
            </a:r>
            <a:r>
              <a:rPr lang="en-US" dirty="0"/>
              <a:t> rental increases, </a:t>
            </a:r>
          </a:p>
          <a:p>
            <a:pPr lvl="1"/>
            <a:r>
              <a:rPr lang="en-US" dirty="0"/>
              <a:t>restrictions on rental bidding, </a:t>
            </a:r>
          </a:p>
          <a:p>
            <a:pPr lvl="1"/>
            <a:r>
              <a:rPr lang="en-US" dirty="0"/>
              <a:t>a landlord and agent blacklist, and </a:t>
            </a:r>
          </a:p>
          <a:p>
            <a:pPr lvl="1"/>
            <a:r>
              <a:rPr lang="en-US" dirty="0"/>
              <a:t>the removal of landlords’ ability to terminate a tenancy for no specified reason.</a:t>
            </a:r>
          </a:p>
          <a:p>
            <a:pPr lvl="1"/>
            <a:r>
              <a:rPr lang="en-US" dirty="0"/>
              <a:t>clearer rights about keeping pets, (Possibly not such a big issue for an international student?)</a:t>
            </a:r>
          </a:p>
          <a:p>
            <a:pPr lvl="1">
              <a:buNone/>
            </a:pPr>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29</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142984"/>
            <a:ext cx="8229600" cy="5097467"/>
          </a:xfrm>
        </p:spPr>
        <p:txBody>
          <a:bodyPr/>
          <a:lstStyle/>
          <a:p>
            <a:r>
              <a:rPr lang="en-US" dirty="0"/>
              <a:t>Fast forward to the 20</a:t>
            </a:r>
            <a:r>
              <a:rPr lang="en-US" baseline="30000" dirty="0"/>
              <a:t>th</a:t>
            </a:r>
            <a:r>
              <a:rPr lang="en-US" dirty="0"/>
              <a:t> Century:</a:t>
            </a:r>
          </a:p>
          <a:p>
            <a:pPr lvl="1"/>
            <a:r>
              <a:rPr lang="en-US" dirty="0"/>
              <a:t>development of the welfare state and the protection of individual rights. </a:t>
            </a:r>
          </a:p>
          <a:p>
            <a:pPr lvl="1">
              <a:buNone/>
            </a:pPr>
            <a:endParaRPr lang="en-US" dirty="0"/>
          </a:p>
          <a:p>
            <a:r>
              <a:rPr lang="en-US" dirty="0"/>
              <a:t>These have their modern expressions in:</a:t>
            </a:r>
          </a:p>
          <a:p>
            <a:pPr lvl="2"/>
            <a:r>
              <a:rPr lang="en-US" dirty="0"/>
              <a:t>consumer law, </a:t>
            </a:r>
          </a:p>
          <a:p>
            <a:pPr lvl="2"/>
            <a:r>
              <a:rPr lang="en-US" dirty="0"/>
              <a:t>human rights legislation, </a:t>
            </a:r>
          </a:p>
          <a:p>
            <a:pPr lvl="2"/>
            <a:r>
              <a:rPr lang="en-US" dirty="0"/>
              <a:t>privacy law and </a:t>
            </a:r>
          </a:p>
          <a:p>
            <a:pPr lvl="2"/>
            <a:r>
              <a:rPr lang="en-US" dirty="0"/>
              <a:t>intellectual property</a:t>
            </a:r>
          </a:p>
          <a:p>
            <a:pPr lvl="2"/>
            <a:r>
              <a:rPr lang="en-AU" dirty="0"/>
              <a:t>criminal justice</a:t>
            </a:r>
            <a:endParaRPr lang="en-US" dirty="0"/>
          </a:p>
          <a:p>
            <a:endParaRPr lang="en-US" dirty="0"/>
          </a:p>
        </p:txBody>
      </p:sp>
      <p:sp>
        <p:nvSpPr>
          <p:cNvPr id="4" name="Footer Placeholder 3"/>
          <p:cNvSpPr>
            <a:spLocks noGrp="1"/>
          </p:cNvSpPr>
          <p:nvPr>
            <p:ph type="ftr" sz="quarter" idx="11"/>
          </p:nvPr>
        </p:nvSpPr>
        <p:spPr/>
        <p:txBody>
          <a:bodyPr/>
          <a:lstStyle/>
          <a:p>
            <a:r>
              <a:rPr lang="en-GB"/>
              <a:t>Human Rights Seminar- Cairns 2018</a:t>
            </a:r>
            <a:endParaRPr lang="en-US"/>
          </a:p>
        </p:txBody>
      </p:sp>
      <p:sp>
        <p:nvSpPr>
          <p:cNvPr id="5" name="Slide Number Placeholder 4"/>
          <p:cNvSpPr>
            <a:spLocks noGrp="1"/>
          </p:cNvSpPr>
          <p:nvPr>
            <p:ph type="sldNum" sz="quarter" idx="12"/>
          </p:nvPr>
        </p:nvSpPr>
        <p:spPr/>
        <p:txBody>
          <a:bodyPr/>
          <a:lstStyle/>
          <a:p>
            <a:fld id="{32EDF749-2706-4D12-BD76-9D123B6DBB84}"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Acting on Rig</a:t>
            </a:r>
            <a:r>
              <a:rPr lang="en-US" b="1" dirty="0"/>
              <a:t>hts</a:t>
            </a:r>
            <a:endParaRPr lang="en-US" dirty="0"/>
          </a:p>
        </p:txBody>
      </p:sp>
      <p:sp>
        <p:nvSpPr>
          <p:cNvPr id="3" name="Content Placeholder 2"/>
          <p:cNvSpPr>
            <a:spLocks noGrp="1"/>
          </p:cNvSpPr>
          <p:nvPr>
            <p:ph idx="1"/>
          </p:nvPr>
        </p:nvSpPr>
        <p:spPr/>
        <p:txBody>
          <a:bodyPr/>
          <a:lstStyle/>
          <a:p>
            <a:pPr lvl="0">
              <a:buNone/>
            </a:pPr>
            <a:r>
              <a:rPr lang="en-US" b="1" dirty="0"/>
              <a:t>Key Issue – </a:t>
            </a:r>
            <a:endParaRPr lang="en-US" dirty="0"/>
          </a:p>
          <a:p>
            <a:r>
              <a:rPr lang="en-US" dirty="0"/>
              <a:t>Students need to understand, </a:t>
            </a:r>
            <a:r>
              <a:rPr lang="en-US" b="1" dirty="0"/>
              <a:t>these rul</a:t>
            </a:r>
            <a:r>
              <a:rPr lang="en-US" dirty="0"/>
              <a:t>es are </a:t>
            </a:r>
            <a:r>
              <a:rPr lang="en-US" b="1" dirty="0"/>
              <a:t>intended to protect:</a:t>
            </a:r>
          </a:p>
          <a:p>
            <a:r>
              <a:rPr lang="en-US" b="1" dirty="0"/>
              <a:t>all tenants</a:t>
            </a:r>
            <a:r>
              <a:rPr lang="en-US" dirty="0"/>
              <a:t> </a:t>
            </a:r>
          </a:p>
          <a:p>
            <a:r>
              <a:rPr lang="en-US" dirty="0"/>
              <a:t>in rented premises, </a:t>
            </a:r>
          </a:p>
          <a:p>
            <a:r>
              <a:rPr lang="en-US" dirty="0"/>
              <a:t>not just citizens or permanent residents.</a:t>
            </a:r>
          </a:p>
          <a:p>
            <a:endParaRPr lang="en-US" dirty="0"/>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30</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Consumer Law</a:t>
            </a:r>
            <a:br>
              <a:rPr lang="en-US" b="1" dirty="0"/>
            </a:br>
            <a:endParaRPr lang="en-US" dirty="0"/>
          </a:p>
        </p:txBody>
      </p:sp>
      <p:sp>
        <p:nvSpPr>
          <p:cNvPr id="3" name="Content Placeholder 2"/>
          <p:cNvSpPr>
            <a:spLocks noGrp="1"/>
          </p:cNvSpPr>
          <p:nvPr>
            <p:ph idx="1"/>
          </p:nvPr>
        </p:nvSpPr>
        <p:spPr/>
        <p:txBody>
          <a:bodyPr/>
          <a:lstStyle/>
          <a:p>
            <a:pPr>
              <a:buNone/>
            </a:pPr>
            <a:r>
              <a:rPr lang="en-US" dirty="0"/>
              <a:t> Let’s now have a look at a person’s rights as a </a:t>
            </a:r>
          </a:p>
          <a:p>
            <a:pPr>
              <a:buNone/>
            </a:pPr>
            <a:r>
              <a:rPr lang="en-US" dirty="0"/>
              <a:t>Consumer.</a:t>
            </a:r>
          </a:p>
          <a:p>
            <a:r>
              <a:rPr lang="en-US" dirty="0"/>
              <a:t>Traditionally, the rule for the consumer was “Buyer Beware”. </a:t>
            </a:r>
          </a:p>
          <a:p>
            <a:pPr>
              <a:buNone/>
            </a:pPr>
            <a:r>
              <a:rPr lang="en-US" b="1" dirty="0"/>
              <a:t>Into the 20</a:t>
            </a:r>
            <a:r>
              <a:rPr lang="en-US" b="1" baseline="30000" dirty="0"/>
              <a:t>th</a:t>
            </a:r>
            <a:r>
              <a:rPr lang="en-US" b="1" dirty="0"/>
              <a:t> Century</a:t>
            </a:r>
          </a:p>
          <a:p>
            <a:pPr>
              <a:buNone/>
            </a:pPr>
            <a:r>
              <a:rPr lang="en-US" dirty="0"/>
              <a:t>  	There evolved the view that consumers  were</a:t>
            </a:r>
          </a:p>
          <a:p>
            <a:pPr>
              <a:buNone/>
            </a:pPr>
            <a:r>
              <a:rPr lang="en-US" dirty="0"/>
              <a:t>	more likely  than the sellers to be vulnerable to exploitation. </a:t>
            </a:r>
          </a:p>
          <a:p>
            <a:endParaRPr lang="en-US" dirty="0"/>
          </a:p>
          <a:p>
            <a:pPr>
              <a:buNone/>
            </a:pPr>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31</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normAutofit/>
          </a:bodyPr>
          <a:lstStyle/>
          <a:p>
            <a:pPr>
              <a:buNone/>
            </a:pPr>
            <a:r>
              <a:rPr lang="en-US" b="1" dirty="0"/>
              <a:t>Trade Practices Act 1974 </a:t>
            </a:r>
            <a:r>
              <a:rPr lang="en-US" dirty="0"/>
              <a:t>(renamed the Competition and Consumer Act 2010 (</a:t>
            </a:r>
            <a:r>
              <a:rPr lang="en-US" dirty="0" err="1"/>
              <a:t>Cth</a:t>
            </a:r>
            <a:r>
              <a:rPr lang="en-US" dirty="0"/>
              <a:t>). </a:t>
            </a:r>
          </a:p>
          <a:p>
            <a:pPr lvl="1"/>
            <a:endParaRPr lang="en-US" dirty="0"/>
          </a:p>
          <a:p>
            <a:pPr lvl="1"/>
            <a:r>
              <a:rPr lang="en-US" dirty="0"/>
              <a:t>Schedule 2 of this is now:</a:t>
            </a:r>
          </a:p>
          <a:p>
            <a:pPr lvl="2"/>
            <a:r>
              <a:rPr lang="en-US" dirty="0"/>
              <a:t> </a:t>
            </a:r>
            <a:r>
              <a:rPr lang="en-US" sz="2800" b="1" dirty="0"/>
              <a:t>The</a:t>
            </a:r>
            <a:r>
              <a:rPr lang="en-US" sz="2800" dirty="0"/>
              <a:t> </a:t>
            </a:r>
            <a:r>
              <a:rPr lang="en-US" sz="2800" b="1" dirty="0"/>
              <a:t>Australian Consumer Law (ACL)</a:t>
            </a:r>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32</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What is The Consumer ?</a:t>
            </a:r>
            <a:br>
              <a:rPr lang="en-US" dirty="0"/>
            </a:br>
            <a:endParaRPr lang="en-US" dirty="0"/>
          </a:p>
        </p:txBody>
      </p:sp>
      <p:sp>
        <p:nvSpPr>
          <p:cNvPr id="3" name="Content Placeholder 2"/>
          <p:cNvSpPr>
            <a:spLocks noGrp="1"/>
          </p:cNvSpPr>
          <p:nvPr>
            <p:ph idx="1"/>
          </p:nvPr>
        </p:nvSpPr>
        <p:spPr/>
        <p:txBody>
          <a:bodyPr>
            <a:normAutofit/>
          </a:bodyPr>
          <a:lstStyle/>
          <a:p>
            <a:r>
              <a:rPr lang="en-US" dirty="0"/>
              <a:t>A person who buys goods or services for the purpose of personal or household use (s3 ACL).</a:t>
            </a:r>
          </a:p>
          <a:p>
            <a:r>
              <a:rPr lang="en-US" dirty="0"/>
              <a:t>A person is </a:t>
            </a:r>
            <a:r>
              <a:rPr lang="en-US" u="sng" dirty="0"/>
              <a:t>not</a:t>
            </a:r>
            <a:r>
              <a:rPr lang="en-US" dirty="0"/>
              <a:t> a consumer who buys goods for the purpose of:</a:t>
            </a:r>
          </a:p>
          <a:p>
            <a:pPr lvl="1"/>
            <a:r>
              <a:rPr lang="en-US" dirty="0" err="1"/>
              <a:t>Onselling</a:t>
            </a:r>
            <a:r>
              <a:rPr lang="en-US" dirty="0"/>
              <a:t>;</a:t>
            </a:r>
          </a:p>
          <a:p>
            <a:pPr lvl="1"/>
            <a:r>
              <a:rPr lang="en-US" dirty="0"/>
              <a:t>Using goods in the manufacture of something else.</a:t>
            </a:r>
          </a:p>
          <a:p>
            <a:pPr>
              <a:buNone/>
            </a:pPr>
            <a:endParaRPr lang="en-US" b="1" dirty="0"/>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33</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normAutofit/>
          </a:bodyPr>
          <a:lstStyle/>
          <a:p>
            <a:pPr>
              <a:buNone/>
            </a:pPr>
            <a:r>
              <a:rPr lang="en-US" b="1" dirty="0"/>
              <a:t>3 Main Ideas in  ACL</a:t>
            </a:r>
          </a:p>
          <a:p>
            <a:pPr>
              <a:buNone/>
            </a:pPr>
            <a:endParaRPr lang="en-US" b="1" dirty="0"/>
          </a:p>
          <a:p>
            <a:pPr marL="514350" indent="-514350">
              <a:buFont typeface="+mj-lt"/>
              <a:buAutoNum type="arabicPeriod"/>
            </a:pPr>
            <a:r>
              <a:rPr lang="en-US" dirty="0"/>
              <a:t>Prohibition of </a:t>
            </a:r>
            <a:r>
              <a:rPr lang="en-US" b="1" dirty="0"/>
              <a:t>misleading or deceptive conduct </a:t>
            </a:r>
            <a:r>
              <a:rPr lang="en-US" dirty="0"/>
              <a:t>in trade (Section 18 ACL );</a:t>
            </a:r>
          </a:p>
          <a:p>
            <a:pPr marL="514350" indent="-514350">
              <a:buFont typeface="+mj-lt"/>
              <a:buAutoNum type="arabicPeriod"/>
            </a:pPr>
            <a:r>
              <a:rPr lang="en-US" dirty="0"/>
              <a:t>Prohibition of </a:t>
            </a:r>
            <a:r>
              <a:rPr lang="en-US" b="1" dirty="0"/>
              <a:t>unconscionable conduct </a:t>
            </a:r>
            <a:r>
              <a:rPr lang="en-US" dirty="0"/>
              <a:t>in trade (Section 20 ACL);</a:t>
            </a:r>
          </a:p>
          <a:p>
            <a:pPr marL="514350" indent="-514350">
              <a:buFont typeface="+mj-lt"/>
              <a:buAutoNum type="arabicPeriod"/>
            </a:pPr>
            <a:r>
              <a:rPr lang="en-US" dirty="0"/>
              <a:t> </a:t>
            </a:r>
            <a:r>
              <a:rPr lang="en-US" b="1" dirty="0"/>
              <a:t>Unfair contract terms - void </a:t>
            </a:r>
            <a:r>
              <a:rPr lang="en-US" dirty="0"/>
              <a:t>in consumer contracts (Section 23 ACL).</a:t>
            </a:r>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34</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lnSpcReduction="10000"/>
          </a:bodyPr>
          <a:lstStyle/>
          <a:p>
            <a:pPr lvl="0">
              <a:buNone/>
            </a:pPr>
            <a:r>
              <a:rPr lang="en-US" b="1" dirty="0"/>
              <a:t>Misleading or Deceptive Conduct</a:t>
            </a:r>
            <a:endParaRPr lang="en-US" dirty="0"/>
          </a:p>
          <a:p>
            <a:pPr>
              <a:buNone/>
            </a:pPr>
            <a:r>
              <a:rPr lang="en-US" dirty="0"/>
              <a:t>(Note: doesn’t have to be intentional.)</a:t>
            </a:r>
          </a:p>
          <a:p>
            <a:pPr>
              <a:buNone/>
            </a:pPr>
            <a:endParaRPr lang="en-US" b="1" i="1" dirty="0"/>
          </a:p>
          <a:p>
            <a:pPr>
              <a:buNone/>
            </a:pPr>
            <a:r>
              <a:rPr lang="en-US" b="1" i="1" dirty="0"/>
              <a:t>ACCC v Apple Pty Limited [2012] FCA 646</a:t>
            </a:r>
            <a:endParaRPr lang="en-US" dirty="0"/>
          </a:p>
          <a:p>
            <a:r>
              <a:rPr lang="en-US" dirty="0"/>
              <a:t>Apple claimed its </a:t>
            </a:r>
            <a:r>
              <a:rPr lang="en-US" dirty="0" err="1"/>
              <a:t>IPads</a:t>
            </a:r>
            <a:r>
              <a:rPr lang="en-US" dirty="0"/>
              <a:t> were 4g capable. However they were not, Australia. </a:t>
            </a:r>
          </a:p>
          <a:p>
            <a:r>
              <a:rPr lang="en-US" dirty="0"/>
              <a:t>ACCC brought action against Apple in Federal Court.</a:t>
            </a:r>
          </a:p>
          <a:p>
            <a:r>
              <a:rPr lang="en-US" dirty="0"/>
              <a:t>Outcome: Apple was fined $2.23 million.</a:t>
            </a:r>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35</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lstStyle/>
          <a:p>
            <a:pPr>
              <a:buNone/>
            </a:pPr>
            <a:r>
              <a:rPr lang="en-US" dirty="0"/>
              <a:t>One doesn’t need to be in the contract:</a:t>
            </a:r>
          </a:p>
          <a:p>
            <a:pPr>
              <a:buNone/>
            </a:pPr>
            <a:endParaRPr lang="en-US" dirty="0"/>
          </a:p>
          <a:p>
            <a:pPr>
              <a:buNone/>
            </a:pPr>
            <a:r>
              <a:rPr lang="en-US" b="1" i="1" u="sng" dirty="0">
                <a:hlinkClick r:id="rId2"/>
              </a:rPr>
              <a:t>Gillette Australia Pty Ltd v Energizer Australia </a:t>
            </a:r>
          </a:p>
          <a:p>
            <a:pPr>
              <a:buNone/>
            </a:pPr>
            <a:r>
              <a:rPr lang="en-US" b="1" i="1" u="sng" dirty="0">
                <a:hlinkClick r:id="rId2"/>
              </a:rPr>
              <a:t>Pty Ltd</a:t>
            </a:r>
            <a:r>
              <a:rPr lang="en-US" b="1" i="1" dirty="0"/>
              <a:t> [2002] FCAFC 223</a:t>
            </a:r>
          </a:p>
          <a:p>
            <a:pPr>
              <a:buNone/>
            </a:pPr>
            <a:endParaRPr lang="en-US" b="1" dirty="0"/>
          </a:p>
          <a:p>
            <a:r>
              <a:rPr lang="en-US" dirty="0"/>
              <a:t>The Court decided that although Energizer was a competitor, and not a consumer, it was entitled to bring action under the TPA, for misleading conduct.</a:t>
            </a:r>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36</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What about when you go into </a:t>
            </a:r>
            <a:r>
              <a:rPr lang="en-US" sz="3600" i="1" dirty="0" err="1"/>
              <a:t>Officeworks</a:t>
            </a:r>
            <a:r>
              <a:rPr lang="en-US" sz="3600" i="1" dirty="0"/>
              <a:t> </a:t>
            </a:r>
            <a:r>
              <a:rPr lang="en-US" sz="3600" dirty="0"/>
              <a:t>and purchase a new laptop ?</a:t>
            </a:r>
          </a:p>
        </p:txBody>
      </p:sp>
      <p:sp>
        <p:nvSpPr>
          <p:cNvPr id="3" name="Content Placeholder 2"/>
          <p:cNvSpPr>
            <a:spLocks noGrp="1"/>
          </p:cNvSpPr>
          <p:nvPr>
            <p:ph idx="1"/>
          </p:nvPr>
        </p:nvSpPr>
        <p:spPr/>
        <p:txBody>
          <a:bodyPr>
            <a:normAutofit fontScale="70000" lnSpcReduction="20000"/>
          </a:bodyPr>
          <a:lstStyle/>
          <a:p>
            <a:pPr>
              <a:buNone/>
            </a:pPr>
            <a:r>
              <a:rPr lang="en-US" b="1" dirty="0"/>
              <a:t>Consumer Guarantees</a:t>
            </a:r>
          </a:p>
          <a:p>
            <a:r>
              <a:rPr lang="en-US" dirty="0"/>
              <a:t>Covered by ACL:</a:t>
            </a:r>
          </a:p>
          <a:p>
            <a:pPr>
              <a:buNone/>
            </a:pPr>
            <a:r>
              <a:rPr lang="en-US" dirty="0"/>
              <a:t>Includes:</a:t>
            </a:r>
          </a:p>
          <a:p>
            <a:pPr lvl="0"/>
            <a:r>
              <a:rPr lang="en-US" dirty="0"/>
              <a:t>Title</a:t>
            </a:r>
          </a:p>
          <a:p>
            <a:pPr lvl="0"/>
            <a:r>
              <a:rPr lang="en-US" dirty="0"/>
              <a:t>Acceptable quality</a:t>
            </a:r>
          </a:p>
          <a:p>
            <a:pPr lvl="1"/>
            <a:r>
              <a:rPr lang="en-US" dirty="0"/>
              <a:t>Fitness for purpose</a:t>
            </a:r>
          </a:p>
          <a:p>
            <a:pPr lvl="1"/>
            <a:r>
              <a:rPr lang="en-US" dirty="0"/>
              <a:t>Durable  as a reasonable consumer…..would regard acceptable</a:t>
            </a:r>
          </a:p>
          <a:p>
            <a:pPr>
              <a:buNone/>
            </a:pPr>
            <a:r>
              <a:rPr lang="en-US" b="1" dirty="0"/>
              <a:t>Actions against the supplier </a:t>
            </a:r>
            <a:r>
              <a:rPr lang="en-US" b="1" i="1" dirty="0"/>
              <a:t>and</a:t>
            </a:r>
            <a:r>
              <a:rPr lang="en-US" b="1" dirty="0"/>
              <a:t> the manufacturer*:</a:t>
            </a:r>
          </a:p>
          <a:p>
            <a:pPr lvl="0"/>
            <a:r>
              <a:rPr lang="en-US" dirty="0"/>
              <a:t>Curing defect in title</a:t>
            </a:r>
          </a:p>
          <a:p>
            <a:pPr lvl="0"/>
            <a:r>
              <a:rPr lang="en-US" dirty="0"/>
              <a:t>Repairing;</a:t>
            </a:r>
          </a:p>
          <a:p>
            <a:pPr lvl="0"/>
            <a:r>
              <a:rPr lang="en-US" dirty="0"/>
              <a:t>Replacing</a:t>
            </a:r>
          </a:p>
          <a:p>
            <a:pPr lvl="0"/>
            <a:r>
              <a:rPr lang="en-US" dirty="0"/>
              <a:t>Refunding (s261 ACL)</a:t>
            </a:r>
          </a:p>
          <a:p>
            <a:r>
              <a:rPr lang="en-US" dirty="0"/>
              <a:t>Also</a:t>
            </a:r>
          </a:p>
          <a:p>
            <a:pPr>
              <a:buNone/>
            </a:pPr>
            <a:endParaRPr lang="en-US" dirty="0"/>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37</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Privacy</a:t>
            </a:r>
            <a:br>
              <a:rPr lang="en-US" b="1" dirty="0"/>
            </a:br>
            <a:endParaRPr lang="en-US" dirty="0"/>
          </a:p>
        </p:txBody>
      </p:sp>
      <p:sp>
        <p:nvSpPr>
          <p:cNvPr id="3" name="Content Placeholder 2"/>
          <p:cNvSpPr>
            <a:spLocks noGrp="1"/>
          </p:cNvSpPr>
          <p:nvPr>
            <p:ph idx="1"/>
          </p:nvPr>
        </p:nvSpPr>
        <p:spPr>
          <a:xfrm>
            <a:off x="457200" y="1357298"/>
            <a:ext cx="8229600" cy="4768865"/>
          </a:xfrm>
        </p:spPr>
        <p:txBody>
          <a:bodyPr>
            <a:normAutofit fontScale="92500" lnSpcReduction="20000"/>
          </a:bodyPr>
          <a:lstStyle/>
          <a:p>
            <a:pPr>
              <a:buNone/>
            </a:pPr>
            <a:r>
              <a:rPr lang="en-US" dirty="0"/>
              <a:t>Legislation in Australia concerns </a:t>
            </a:r>
            <a:r>
              <a:rPr lang="en-US" i="1" dirty="0"/>
              <a:t>Information </a:t>
            </a:r>
          </a:p>
          <a:p>
            <a:pPr>
              <a:buNone/>
            </a:pPr>
            <a:r>
              <a:rPr lang="en-US" i="1" dirty="0"/>
              <a:t>Privacy </a:t>
            </a:r>
            <a:r>
              <a:rPr lang="en-US" dirty="0"/>
              <a:t>Protection</a:t>
            </a:r>
          </a:p>
          <a:p>
            <a:pPr>
              <a:buNone/>
            </a:pPr>
            <a:endParaRPr lang="en-US" b="1" dirty="0"/>
          </a:p>
          <a:p>
            <a:pPr>
              <a:buNone/>
            </a:pPr>
            <a:r>
              <a:rPr lang="en-US" b="1" dirty="0"/>
              <a:t>Privacy Act 1988 (</a:t>
            </a:r>
            <a:r>
              <a:rPr lang="en-US" b="1" dirty="0" err="1"/>
              <a:t>Cth</a:t>
            </a:r>
            <a:r>
              <a:rPr lang="en-US" b="1" dirty="0"/>
              <a:t>)</a:t>
            </a:r>
            <a:endParaRPr lang="en-US" dirty="0"/>
          </a:p>
          <a:p>
            <a:r>
              <a:rPr lang="en-US" dirty="0"/>
              <a:t>Protects </a:t>
            </a:r>
            <a:r>
              <a:rPr lang="en-US" i="1" dirty="0"/>
              <a:t>personal information </a:t>
            </a:r>
            <a:r>
              <a:rPr lang="en-US" dirty="0"/>
              <a:t>privacy and </a:t>
            </a:r>
            <a:r>
              <a:rPr lang="en-US" i="1" dirty="0"/>
              <a:t>sensitive information</a:t>
            </a:r>
          </a:p>
          <a:p>
            <a:r>
              <a:rPr lang="en-US" dirty="0"/>
              <a:t>Based on the Australian Privacy Principles:</a:t>
            </a:r>
          </a:p>
          <a:p>
            <a:pPr lvl="0"/>
            <a:r>
              <a:rPr lang="en-US" dirty="0"/>
              <a:t>To ensure businesses holding personal information handle that information responsibly.</a:t>
            </a:r>
          </a:p>
          <a:p>
            <a:pPr lvl="0"/>
            <a:r>
              <a:rPr lang="en-US" dirty="0"/>
              <a:t>Note: It applies to businesses of over $3million in turnover. So excludes many small businesses</a:t>
            </a:r>
          </a:p>
          <a:p>
            <a:pPr lvl="0">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38</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11741"/>
          </a:xfrm>
        </p:spPr>
        <p:txBody>
          <a:bodyPr>
            <a:normAutofit/>
          </a:bodyPr>
          <a:lstStyle/>
          <a:p>
            <a:pPr>
              <a:buNone/>
            </a:pPr>
            <a:r>
              <a:rPr lang="en-US" b="1" dirty="0"/>
              <a:t>Personal Information </a:t>
            </a:r>
          </a:p>
          <a:p>
            <a:r>
              <a:rPr lang="en-US" dirty="0"/>
              <a:t>Is information or opinion about an individual whose identity is apparent from that info/opinion</a:t>
            </a:r>
          </a:p>
          <a:p>
            <a:pPr>
              <a:buNone/>
            </a:pPr>
            <a:r>
              <a:rPr lang="en-US" b="1" dirty="0"/>
              <a:t>Sensitive Information </a:t>
            </a:r>
          </a:p>
          <a:p>
            <a:r>
              <a:rPr lang="en-US" dirty="0"/>
              <a:t>Is a subset of P.I</a:t>
            </a:r>
          </a:p>
          <a:p>
            <a:r>
              <a:rPr lang="en-US" dirty="0"/>
              <a:t>Info/Opinion about an individual’s race, ethnicity, politics, religion, sexuality, police history,  health history</a:t>
            </a:r>
          </a:p>
        </p:txBody>
      </p:sp>
      <p:sp>
        <p:nvSpPr>
          <p:cNvPr id="4" name="Slide Number Placeholder 3"/>
          <p:cNvSpPr>
            <a:spLocks noGrp="1"/>
          </p:cNvSpPr>
          <p:nvPr>
            <p:ph type="sldNum" sz="quarter" idx="12"/>
          </p:nvPr>
        </p:nvSpPr>
        <p:spPr/>
        <p:txBody>
          <a:bodyPr/>
          <a:lstStyle/>
          <a:p>
            <a:fld id="{32EDF749-2706-4D12-BD76-9D123B6DBB84}" type="slidenum">
              <a:rPr lang="en-US" smtClean="0"/>
              <a:pPr/>
              <a:t>39</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1071546"/>
            <a:ext cx="6929486" cy="5054617"/>
          </a:xfrm>
        </p:spPr>
        <p:txBody>
          <a:bodyPr>
            <a:normAutofit/>
          </a:bodyPr>
          <a:lstStyle/>
          <a:p>
            <a:pPr>
              <a:buNone/>
            </a:pPr>
            <a:endParaRPr lang="en-US" b="1" dirty="0"/>
          </a:p>
          <a:p>
            <a:pPr>
              <a:buNone/>
            </a:pPr>
            <a:r>
              <a:rPr lang="en-US" b="1" dirty="0"/>
              <a:t>My question today is:</a:t>
            </a:r>
            <a:endParaRPr lang="en-US" sz="1400" b="1" dirty="0"/>
          </a:p>
          <a:p>
            <a:pPr>
              <a:buNone/>
            </a:pPr>
            <a:endParaRPr lang="en-US" dirty="0"/>
          </a:p>
          <a:p>
            <a:pPr>
              <a:buNone/>
            </a:pPr>
            <a:r>
              <a:rPr lang="en-US" dirty="0"/>
              <a:t>	How relevant or useful are these protections to the non-citizen arriving in Australia to study?</a:t>
            </a:r>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4</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normAutofit fontScale="92500" lnSpcReduction="10000"/>
          </a:bodyPr>
          <a:lstStyle/>
          <a:p>
            <a:pPr>
              <a:buNone/>
            </a:pPr>
            <a:r>
              <a:rPr lang="en-US" b="1" dirty="0"/>
              <a:t>Australian Privacy Principles (13)</a:t>
            </a:r>
          </a:p>
          <a:p>
            <a:pPr>
              <a:buNone/>
            </a:pPr>
            <a:r>
              <a:rPr lang="en-US" sz="3000" dirty="0"/>
              <a:t>Including:</a:t>
            </a:r>
          </a:p>
          <a:p>
            <a:pPr lvl="0"/>
            <a:r>
              <a:rPr lang="en-US" dirty="0"/>
              <a:t>Open and transparent management of PI</a:t>
            </a:r>
          </a:p>
          <a:p>
            <a:pPr lvl="0"/>
            <a:r>
              <a:rPr lang="en-US" dirty="0"/>
              <a:t>Notification of collection of PI</a:t>
            </a:r>
          </a:p>
          <a:p>
            <a:pPr lvl="0"/>
            <a:r>
              <a:rPr lang="en-US" dirty="0"/>
              <a:t>Use and  disclosure of PI only for purpose</a:t>
            </a:r>
          </a:p>
          <a:p>
            <a:pPr lvl="0"/>
            <a:r>
              <a:rPr lang="en-US" dirty="0"/>
              <a:t>Not for Direct marketing –unless “reasonably  expected”</a:t>
            </a:r>
          </a:p>
          <a:p>
            <a:pPr lvl="0"/>
            <a:r>
              <a:rPr lang="en-US" dirty="0"/>
              <a:t>Security</a:t>
            </a:r>
          </a:p>
          <a:p>
            <a:pPr lvl="0"/>
            <a:r>
              <a:rPr lang="en-US" dirty="0"/>
              <a:t>Access</a:t>
            </a:r>
          </a:p>
          <a:p>
            <a:pPr lvl="0"/>
            <a:r>
              <a:rPr lang="en-US" dirty="0"/>
              <a:t>Correction</a:t>
            </a:r>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40</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normAutofit fontScale="92500"/>
          </a:bodyPr>
          <a:lstStyle/>
          <a:p>
            <a:pPr>
              <a:buNone/>
            </a:pPr>
            <a:r>
              <a:rPr lang="en-US" b="1" dirty="0"/>
              <a:t>Consequences of Infringement</a:t>
            </a:r>
          </a:p>
          <a:p>
            <a:pPr lvl="0"/>
            <a:r>
              <a:rPr lang="en-US" dirty="0"/>
              <a:t>Complaint to the Information Privacy Commissioner</a:t>
            </a:r>
          </a:p>
          <a:p>
            <a:pPr lvl="0"/>
            <a:r>
              <a:rPr lang="en-US" dirty="0"/>
              <a:t>Attempt party/party resolution; </a:t>
            </a:r>
          </a:p>
          <a:p>
            <a:pPr lvl="0"/>
            <a:r>
              <a:rPr lang="en-US" dirty="0"/>
              <a:t>APC can conciliate complaint:</a:t>
            </a:r>
          </a:p>
          <a:p>
            <a:pPr lvl="0"/>
            <a:r>
              <a:rPr lang="en-US" dirty="0"/>
              <a:t>Can make a formal determination : if no comply:</a:t>
            </a:r>
          </a:p>
          <a:p>
            <a:pPr lvl="0"/>
            <a:r>
              <a:rPr lang="en-US" dirty="0"/>
              <a:t>Can seek to have it enforced by the Federal Court</a:t>
            </a:r>
          </a:p>
          <a:p>
            <a:pPr lvl="0"/>
            <a:r>
              <a:rPr lang="en-US" dirty="0"/>
              <a:t>APC can investigate event where there’s no    complaint</a:t>
            </a:r>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41</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fontScale="85000" lnSpcReduction="20000"/>
          </a:bodyPr>
          <a:lstStyle/>
          <a:p>
            <a:pPr>
              <a:buNone/>
            </a:pPr>
            <a:r>
              <a:rPr lang="en-US" b="1" dirty="0"/>
              <a:t>Latest Developments</a:t>
            </a:r>
          </a:p>
          <a:p>
            <a:pPr>
              <a:buNone/>
            </a:pPr>
            <a:endParaRPr lang="en-US" sz="2800" dirty="0"/>
          </a:p>
          <a:p>
            <a:pPr>
              <a:buNone/>
            </a:pPr>
            <a:r>
              <a:rPr lang="en-US" u="sng" dirty="0"/>
              <a:t>The General Data Protection Regulation (EU)</a:t>
            </a:r>
            <a:endParaRPr lang="en-US" sz="2800" dirty="0"/>
          </a:p>
          <a:p>
            <a:pPr lvl="0"/>
            <a:r>
              <a:rPr lang="en-US" dirty="0"/>
              <a:t>New requirements:</a:t>
            </a:r>
            <a:endParaRPr lang="en-US" sz="2800" dirty="0"/>
          </a:p>
          <a:p>
            <a:pPr lvl="1"/>
            <a:r>
              <a:rPr lang="en-US" dirty="0"/>
              <a:t>Organizations Maintain detailed records of organization data processing activities, and make records available  to supervising authorities on request</a:t>
            </a:r>
            <a:endParaRPr lang="en-US" sz="2400" dirty="0"/>
          </a:p>
          <a:p>
            <a:pPr lvl="1"/>
            <a:r>
              <a:rPr lang="en-US" dirty="0"/>
              <a:t>Requirement that organizations accountable and demonstrate their activities performed in compliance with GDPR</a:t>
            </a:r>
            <a:endParaRPr lang="en-US" sz="2400" dirty="0"/>
          </a:p>
          <a:p>
            <a:pPr lvl="0"/>
            <a:r>
              <a:rPr lang="en-US" dirty="0"/>
              <a:t>Consent: will require a clear affirmative action: silence, and pre-ticked boxes and inactivity will no longer suffice to be valid consent</a:t>
            </a:r>
            <a:endParaRPr lang="en-US" sz="2800" dirty="0"/>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42</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sz="4000" b="1" dirty="0"/>
              <a:t>Summary</a:t>
            </a:r>
            <a:br>
              <a:rPr lang="en-US" b="1" dirty="0"/>
            </a:br>
            <a:endParaRPr lang="en-US" dirty="0"/>
          </a:p>
        </p:txBody>
      </p:sp>
      <p:sp>
        <p:nvSpPr>
          <p:cNvPr id="3" name="Content Placeholder 2"/>
          <p:cNvSpPr>
            <a:spLocks noGrp="1"/>
          </p:cNvSpPr>
          <p:nvPr>
            <p:ph idx="1"/>
          </p:nvPr>
        </p:nvSpPr>
        <p:spPr/>
        <p:txBody>
          <a:bodyPr>
            <a:normAutofit fontScale="92500"/>
          </a:bodyPr>
          <a:lstStyle/>
          <a:p>
            <a:pPr>
              <a:buNone/>
            </a:pPr>
            <a:r>
              <a:rPr lang="en-US" dirty="0"/>
              <a:t>Human Rights Law must be accessible to everyone.</a:t>
            </a:r>
          </a:p>
          <a:p>
            <a:pPr>
              <a:buNone/>
            </a:pPr>
            <a:endParaRPr lang="en-US" dirty="0"/>
          </a:p>
          <a:p>
            <a:pPr>
              <a:buNone/>
            </a:pPr>
            <a:r>
              <a:rPr lang="en-US" dirty="0"/>
              <a:t>But this can only be achieved if individuals stand up for their rights.</a:t>
            </a:r>
          </a:p>
          <a:p>
            <a:pPr>
              <a:buNone/>
            </a:pPr>
            <a:endParaRPr lang="en-US" dirty="0"/>
          </a:p>
          <a:p>
            <a:pPr>
              <a:buNone/>
            </a:pPr>
            <a:r>
              <a:rPr lang="en-US" dirty="0"/>
              <a:t>Then there will be true democracy in Australia.</a:t>
            </a:r>
          </a:p>
          <a:p>
            <a:pPr>
              <a:buNone/>
            </a:pPr>
            <a:endParaRPr lang="en-US" dirty="0"/>
          </a:p>
          <a:p>
            <a:pPr>
              <a:buNone/>
            </a:pPr>
            <a:r>
              <a:rPr lang="en-US" dirty="0"/>
              <a:t>Everyone deserves a “fair go” in Australia.</a:t>
            </a:r>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43</a:t>
            </a:fld>
            <a:endParaRPr lang="en-US" dirty="0"/>
          </a:p>
        </p:txBody>
      </p:sp>
      <p:sp>
        <p:nvSpPr>
          <p:cNvPr id="5" name="Footer Placeholder 4"/>
          <p:cNvSpPr>
            <a:spLocks noGrp="1"/>
          </p:cNvSpPr>
          <p:nvPr>
            <p:ph type="ftr" sz="quarter" idx="11"/>
          </p:nvPr>
        </p:nvSpPr>
        <p:spPr/>
        <p:txBody>
          <a:bodyPr/>
          <a:lstStyle/>
          <a:p>
            <a:r>
              <a:rPr lang="en-GB" dirty="0"/>
              <a:t>Human Rights Seminar- Cairns 2018</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11741"/>
          </a:xfrm>
        </p:spPr>
        <p:txBody>
          <a:bodyPr/>
          <a:lstStyle/>
          <a:p>
            <a:pPr algn="ctr">
              <a:buNone/>
            </a:pPr>
            <a:endParaRPr lang="en-AU" dirty="0"/>
          </a:p>
          <a:p>
            <a:pPr algn="ctr">
              <a:buNone/>
            </a:pPr>
            <a:endParaRPr lang="en-AU" dirty="0"/>
          </a:p>
          <a:p>
            <a:pPr algn="ctr">
              <a:buNone/>
            </a:pPr>
            <a:r>
              <a:rPr lang="en-AU" dirty="0"/>
              <a:t>Thank you for listening</a:t>
            </a:r>
            <a:endParaRPr lang="en-AU" b="1" dirty="0"/>
          </a:p>
          <a:p>
            <a:pPr algn="ctr">
              <a:buNone/>
            </a:pPr>
            <a:endParaRPr lang="en-US" b="1"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44</a:t>
            </a:fld>
            <a:endParaRPr lang="en-US" dirty="0"/>
          </a:p>
        </p:txBody>
      </p:sp>
      <p:sp>
        <p:nvSpPr>
          <p:cNvPr id="5" name="Footer Placeholder 4"/>
          <p:cNvSpPr>
            <a:spLocks noGrp="1"/>
          </p:cNvSpPr>
          <p:nvPr>
            <p:ph type="ftr" sz="quarter" idx="11"/>
          </p:nvPr>
        </p:nvSpPr>
        <p:spPr/>
        <p:txBody>
          <a:bodyPr/>
          <a:lstStyle/>
          <a:p>
            <a:r>
              <a:rPr lang="en-GB" dirty="0"/>
              <a:t>Human Rights Seminar- Cairns 2018</a:t>
            </a:r>
            <a:endParaRPr lang="en-US" dirty="0"/>
          </a:p>
        </p:txBody>
      </p:sp>
      <p:pic>
        <p:nvPicPr>
          <p:cNvPr id="6" name="Picture 5" descr="logo-dhl.png"/>
          <p:cNvPicPr>
            <a:picLocks noChangeAspect="1"/>
          </p:cNvPicPr>
          <p:nvPr/>
        </p:nvPicPr>
        <p:blipFill>
          <a:blip r:embed="rId2"/>
          <a:stretch>
            <a:fillRect/>
          </a:stretch>
        </p:blipFill>
        <p:spPr>
          <a:xfrm>
            <a:off x="2143108" y="3500438"/>
            <a:ext cx="4872038" cy="107156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11741"/>
          </a:xfrm>
        </p:spPr>
        <p:txBody>
          <a:bodyPr/>
          <a:lstStyle/>
          <a:p>
            <a:pPr algn="ctr">
              <a:buNone/>
            </a:pPr>
            <a:r>
              <a:rPr lang="en-AU" b="1" dirty="0"/>
              <a:t>The Visible face of Justice in Australia</a:t>
            </a:r>
          </a:p>
          <a:p>
            <a:pPr>
              <a:buNone/>
            </a:pPr>
            <a:endParaRPr lang="en-US" b="1" dirty="0"/>
          </a:p>
          <a:p>
            <a:r>
              <a:rPr lang="en-US" dirty="0"/>
              <a:t>We often see in the media, examples of:</a:t>
            </a:r>
          </a:p>
          <a:p>
            <a:pPr lvl="1"/>
            <a:r>
              <a:rPr lang="en-US" dirty="0"/>
              <a:t> abuses of non-citizen residents in the workforce,</a:t>
            </a:r>
          </a:p>
          <a:p>
            <a:pPr lvl="1"/>
            <a:r>
              <a:rPr lang="en-US" dirty="0"/>
              <a:t>in tenancy situations and </a:t>
            </a:r>
          </a:p>
          <a:p>
            <a:pPr lvl="1"/>
            <a:r>
              <a:rPr lang="en-US" dirty="0"/>
              <a:t>in racial tension / hatred on the streets.</a:t>
            </a:r>
          </a:p>
          <a:p>
            <a:pPr lvl="1">
              <a:buNone/>
            </a:pPr>
            <a:endParaRPr lang="en-US" dirty="0"/>
          </a:p>
          <a:p>
            <a:r>
              <a:rPr lang="en-US" dirty="0"/>
              <a:t>Why is this so?</a:t>
            </a:r>
          </a:p>
          <a:p>
            <a:endParaRPr lang="en-US" dirty="0"/>
          </a:p>
        </p:txBody>
      </p:sp>
      <p:sp>
        <p:nvSpPr>
          <p:cNvPr id="4" name="Footer Placeholder 3"/>
          <p:cNvSpPr>
            <a:spLocks noGrp="1"/>
          </p:cNvSpPr>
          <p:nvPr>
            <p:ph type="ftr" sz="quarter" idx="11"/>
          </p:nvPr>
        </p:nvSpPr>
        <p:spPr/>
        <p:txBody>
          <a:bodyPr/>
          <a:lstStyle/>
          <a:p>
            <a:r>
              <a:rPr lang="en-GB"/>
              <a:t>Human Rights Seminar- Cairns 2018</a:t>
            </a:r>
            <a:endParaRPr lang="en-US"/>
          </a:p>
        </p:txBody>
      </p:sp>
      <p:sp>
        <p:nvSpPr>
          <p:cNvPr id="5" name="Slide Number Placeholder 4"/>
          <p:cNvSpPr>
            <a:spLocks noGrp="1"/>
          </p:cNvSpPr>
          <p:nvPr>
            <p:ph type="sldNum" sz="quarter" idx="12"/>
          </p:nvPr>
        </p:nvSpPr>
        <p:spPr/>
        <p:txBody>
          <a:bodyPr/>
          <a:lstStyle/>
          <a:p>
            <a:fld id="{32EDF749-2706-4D12-BD76-9D123B6DBB84}"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fontScale="70000" lnSpcReduction="20000"/>
          </a:bodyPr>
          <a:lstStyle/>
          <a:p>
            <a:r>
              <a:rPr lang="en-US" dirty="0"/>
              <a:t>What and where  are the rules to protect the whole community?</a:t>
            </a:r>
          </a:p>
          <a:p>
            <a:endParaRPr lang="en-US" dirty="0"/>
          </a:p>
          <a:p>
            <a:r>
              <a:rPr lang="en-US" dirty="0"/>
              <a:t>Why aren’t the rights which protect Australian citizens, also accessed by new residents?</a:t>
            </a:r>
          </a:p>
          <a:p>
            <a:endParaRPr lang="en-US" dirty="0"/>
          </a:p>
          <a:p>
            <a:r>
              <a:rPr lang="en-US" dirty="0"/>
              <a:t>Answer: </a:t>
            </a:r>
          </a:p>
          <a:p>
            <a:pPr lvl="1"/>
            <a:r>
              <a:rPr lang="en-US" dirty="0"/>
              <a:t> the idea of ‘rights’ needs someone who is prepared to demand them. </a:t>
            </a:r>
          </a:p>
          <a:p>
            <a:pPr lvl="1">
              <a:buNone/>
            </a:pPr>
            <a:endParaRPr lang="en-US" dirty="0"/>
          </a:p>
          <a:p>
            <a:r>
              <a:rPr lang="en-US" dirty="0"/>
              <a:t>However, the international student will have so many other issues to deal with before even daring to consider:</a:t>
            </a:r>
          </a:p>
          <a:p>
            <a:pPr lvl="1"/>
            <a:r>
              <a:rPr lang="en-US" dirty="0"/>
              <a:t>whether they are being paid correctly or respected by their employer, or</a:t>
            </a:r>
          </a:p>
          <a:p>
            <a:pPr lvl="1"/>
            <a:r>
              <a:rPr lang="en-US" dirty="0"/>
              <a:t>whether the house they are sharing is over-crowded or dangerous.</a:t>
            </a:r>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6</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11741"/>
          </a:xfrm>
        </p:spPr>
        <p:txBody>
          <a:bodyPr>
            <a:normAutofit fontScale="92500" lnSpcReduction="20000"/>
          </a:bodyPr>
          <a:lstStyle/>
          <a:p>
            <a:pPr>
              <a:buNone/>
            </a:pPr>
            <a:r>
              <a:rPr lang="en-AU" b="1" dirty="0"/>
              <a:t>Why aren't International Students standing up for their rights?</a:t>
            </a:r>
            <a:endParaRPr lang="en-US" b="1" dirty="0"/>
          </a:p>
          <a:p>
            <a:pPr>
              <a:buNone/>
            </a:pPr>
            <a:endParaRPr lang="en-US" b="1" dirty="0"/>
          </a:p>
          <a:p>
            <a:pPr>
              <a:buNone/>
            </a:pPr>
            <a:r>
              <a:rPr lang="en-US" dirty="0"/>
              <a:t>Firstly,  international students are constantly made aware of:</a:t>
            </a:r>
          </a:p>
          <a:p>
            <a:pPr lvl="1"/>
            <a:r>
              <a:rPr lang="en-US" dirty="0"/>
              <a:t>their temporary position in the Community,</a:t>
            </a:r>
          </a:p>
          <a:p>
            <a:pPr lvl="1"/>
            <a:r>
              <a:rPr lang="en-US" dirty="0"/>
              <a:t>the need to comply with their student visa conditions, and </a:t>
            </a:r>
          </a:p>
          <a:p>
            <a:pPr lvl="1"/>
            <a:r>
              <a:rPr lang="en-US" dirty="0"/>
              <a:t>the drastic consequences of not doing so. </a:t>
            </a:r>
          </a:p>
          <a:p>
            <a:pPr>
              <a:buNone/>
            </a:pPr>
            <a:endParaRPr lang="en-US" dirty="0"/>
          </a:p>
          <a:p>
            <a:pPr>
              <a:buNone/>
            </a:pPr>
            <a:r>
              <a:rPr lang="en-US" dirty="0"/>
              <a:t>As a consequence, many remain silent.</a:t>
            </a:r>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7</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normAutofit fontScale="92500" lnSpcReduction="20000"/>
          </a:bodyPr>
          <a:lstStyle/>
          <a:p>
            <a:pPr>
              <a:buNone/>
            </a:pPr>
            <a:r>
              <a:rPr lang="en-US" dirty="0"/>
              <a:t>Secondly, many students perceive:</a:t>
            </a:r>
          </a:p>
          <a:p>
            <a:pPr>
              <a:buNone/>
            </a:pPr>
            <a:endParaRPr lang="en-US" dirty="0"/>
          </a:p>
          <a:p>
            <a:pPr lvl="1"/>
            <a:r>
              <a:rPr lang="en-US" sz="3100" dirty="0"/>
              <a:t>they’re not recognized or valued in the community.</a:t>
            </a:r>
          </a:p>
          <a:p>
            <a:pPr>
              <a:buNone/>
            </a:pPr>
            <a:endParaRPr lang="en-US" dirty="0"/>
          </a:p>
          <a:p>
            <a:pPr>
              <a:buNone/>
            </a:pPr>
            <a:r>
              <a:rPr lang="en-US" dirty="0"/>
              <a:t>This, despite:</a:t>
            </a:r>
          </a:p>
          <a:p>
            <a:pPr lvl="1"/>
            <a:r>
              <a:rPr lang="en-US" dirty="0"/>
              <a:t>the billions of dollars the student community contributes to the Australian community (</a:t>
            </a:r>
            <a:r>
              <a:rPr lang="en-US" dirty="0" err="1"/>
              <a:t>est</a:t>
            </a:r>
            <a:r>
              <a:rPr lang="en-US" dirty="0"/>
              <a:t>, $18.8 billion) </a:t>
            </a:r>
            <a:r>
              <a:rPr lang="en-US" sz="2700" dirty="0"/>
              <a:t>and</a:t>
            </a:r>
          </a:p>
          <a:p>
            <a:pPr lvl="1">
              <a:buNone/>
            </a:pPr>
            <a:endParaRPr lang="en-US" sz="2700" dirty="0"/>
          </a:p>
          <a:p>
            <a:pPr lvl="1"/>
            <a:r>
              <a:rPr lang="en-US" sz="2700" dirty="0"/>
              <a:t>the cascade of employment they create.</a:t>
            </a:r>
            <a:r>
              <a:rPr lang="en-GB" sz="2700" b="1" dirty="0"/>
              <a:t> </a:t>
            </a:r>
            <a:r>
              <a:rPr lang="en-GB" sz="2700" dirty="0"/>
              <a:t>(130,700 employees </a:t>
            </a:r>
            <a:r>
              <a:rPr lang="en-AU" sz="2700" dirty="0"/>
              <a:t>2014/15 report </a:t>
            </a:r>
            <a:r>
              <a:rPr lang="en-AU" sz="2700" i="1" dirty="0"/>
              <a:t>The</a:t>
            </a:r>
            <a:r>
              <a:rPr lang="en-GB" sz="2700" i="1" dirty="0"/>
              <a:t>Value of International Education to Australia. </a:t>
            </a:r>
            <a:r>
              <a:rPr lang="en-GB" sz="2700" i="1" dirty="0" err="1"/>
              <a:t>Deloittes</a:t>
            </a:r>
            <a:r>
              <a:rPr lang="en-GB" sz="2700" i="1" dirty="0"/>
              <a:t>)</a:t>
            </a:r>
            <a:endParaRPr lang="en-US" sz="2700" dirty="0"/>
          </a:p>
          <a:p>
            <a:endParaRPr lang="en-GB" b="1"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8</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endParaRPr lang="en-US" dirty="0"/>
          </a:p>
          <a:p>
            <a:pPr>
              <a:buNone/>
            </a:pPr>
            <a:r>
              <a:rPr lang="en-US" dirty="0"/>
              <a:t>So, how will this “Age of Rights” </a:t>
            </a:r>
          </a:p>
          <a:p>
            <a:pPr>
              <a:buNone/>
            </a:pPr>
            <a:r>
              <a:rPr lang="en-US" dirty="0"/>
              <a:t>help the International Student in Australia? </a:t>
            </a:r>
          </a:p>
          <a:p>
            <a:pPr>
              <a:buNone/>
            </a:pPr>
            <a:endParaRPr lang="en-AU" dirty="0"/>
          </a:p>
          <a:p>
            <a:pPr>
              <a:buNone/>
            </a:pPr>
            <a:r>
              <a:rPr lang="en-AU" dirty="0"/>
              <a:t>Answer: It wont automatically</a:t>
            </a:r>
          </a:p>
          <a:p>
            <a:pPr lvl="1"/>
            <a:r>
              <a:rPr lang="en-AU" dirty="0"/>
              <a:t>It needs to be fought for.</a:t>
            </a:r>
            <a:endParaRPr lang="en-US" dirty="0"/>
          </a:p>
        </p:txBody>
      </p:sp>
      <p:sp>
        <p:nvSpPr>
          <p:cNvPr id="4" name="Slide Number Placeholder 3"/>
          <p:cNvSpPr>
            <a:spLocks noGrp="1"/>
          </p:cNvSpPr>
          <p:nvPr>
            <p:ph type="sldNum" sz="quarter" idx="12"/>
          </p:nvPr>
        </p:nvSpPr>
        <p:spPr/>
        <p:txBody>
          <a:bodyPr/>
          <a:lstStyle/>
          <a:p>
            <a:fld id="{32EDF749-2706-4D12-BD76-9D123B6DBB84}" type="slidenum">
              <a:rPr lang="en-US" smtClean="0"/>
              <a:pPr/>
              <a:t>9</a:t>
            </a:fld>
            <a:endParaRPr lang="en-US"/>
          </a:p>
        </p:txBody>
      </p:sp>
      <p:sp>
        <p:nvSpPr>
          <p:cNvPr id="5" name="Footer Placeholder 4"/>
          <p:cNvSpPr>
            <a:spLocks noGrp="1"/>
          </p:cNvSpPr>
          <p:nvPr>
            <p:ph type="ftr" sz="quarter" idx="11"/>
          </p:nvPr>
        </p:nvSpPr>
        <p:spPr/>
        <p:txBody>
          <a:bodyPr/>
          <a:lstStyle/>
          <a:p>
            <a:r>
              <a:rPr lang="en-GB"/>
              <a:t>Human Rights Seminar- Cairns 2018</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644</TotalTime>
  <Words>2454</Words>
  <Application>Microsoft Office PowerPoint</Application>
  <PresentationFormat>On-screen Show (4:3)</PresentationFormat>
  <Paragraphs>431</Paragraphs>
  <Slides>44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44</vt:i4>
      </vt:variant>
    </vt:vector>
  </HeadingPairs>
  <TitlesOfParts>
    <vt:vector size="47" baseType="lpstr">
      <vt:lpstr>Arial</vt:lpstr>
      <vt:lpstr>Calibri</vt:lpstr>
      <vt:lpstr>Office Theme</vt:lpstr>
      <vt:lpstr> Human Rights  and the  International Student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Human Rights Law  </vt:lpstr>
      <vt:lpstr>PowerPoint Presentation</vt:lpstr>
      <vt:lpstr>PowerPoint Presentation</vt:lpstr>
      <vt:lpstr> How effective are these laws? </vt:lpstr>
      <vt:lpstr>PowerPoint Presentation</vt:lpstr>
      <vt:lpstr>PowerPoint Presentation</vt:lpstr>
      <vt:lpstr>PowerPoint Presentation</vt:lpstr>
      <vt:lpstr>PowerPoint Presentation</vt:lpstr>
      <vt:lpstr>PowerPoint Presentation</vt:lpstr>
      <vt:lpstr> Employment Law </vt:lpstr>
      <vt:lpstr>PowerPoint Presentation</vt:lpstr>
      <vt:lpstr>PowerPoint Presentation</vt:lpstr>
      <vt:lpstr>PowerPoint Presentation</vt:lpstr>
      <vt:lpstr>PowerPoint Presentation</vt:lpstr>
      <vt:lpstr>  What can Carla do? </vt:lpstr>
      <vt:lpstr>What’s the Solution?</vt:lpstr>
      <vt:lpstr>Unity of Voice and Purpose</vt:lpstr>
      <vt:lpstr>Tenancy</vt:lpstr>
      <vt:lpstr> The Review –  Fairer Safer Housing </vt:lpstr>
      <vt:lpstr>Acting on Rights</vt:lpstr>
      <vt:lpstr> Consumer Law </vt:lpstr>
      <vt:lpstr>PowerPoint Presentation</vt:lpstr>
      <vt:lpstr> What is The Consumer ? </vt:lpstr>
      <vt:lpstr>PowerPoint Presentation</vt:lpstr>
      <vt:lpstr>PowerPoint Presentation</vt:lpstr>
      <vt:lpstr>PowerPoint Presentation</vt:lpstr>
      <vt:lpstr>What about when you go into Officeworks and purchase a new laptop ?</vt:lpstr>
      <vt:lpstr> Privacy </vt:lpstr>
      <vt:lpstr>PowerPoint Presentation</vt:lpstr>
      <vt:lpstr>PowerPoint Presentation</vt:lpstr>
      <vt:lpstr>PowerPoint Presentation</vt:lpstr>
      <vt:lpstr>PowerPoint Presentation</vt:lpstr>
      <vt:lpstr> Summary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and the  International Student</dc:title>
  <dc:creator>Windows User</dc:creator>
  <cp:lastModifiedBy>David</cp:lastModifiedBy>
  <cp:revision>54</cp:revision>
  <dcterms:created xsi:type="dcterms:W3CDTF">2018-06-25T09:01:37Z</dcterms:created>
  <dcterms:modified xsi:type="dcterms:W3CDTF">2018-07-02T06:06:28Z</dcterms:modified>
</cp:coreProperties>
</file>